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</p:sldMasterIdLst>
  <p:notesMasterIdLst>
    <p:notesMasterId r:id="rId24"/>
  </p:notesMasterIdLst>
  <p:handoutMasterIdLst>
    <p:handoutMasterId r:id="rId25"/>
  </p:handoutMasterIdLst>
  <p:sldIdLst>
    <p:sldId id="285" r:id="rId3"/>
    <p:sldId id="307" r:id="rId4"/>
    <p:sldId id="331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6" r:id="rId19"/>
    <p:sldId id="327" r:id="rId20"/>
    <p:sldId id="329" r:id="rId21"/>
    <p:sldId id="330" r:id="rId22"/>
    <p:sldId id="328" r:id="rId23"/>
  </p:sldIdLst>
  <p:sldSz cx="12192000" cy="6858000"/>
  <p:notesSz cx="9926638" cy="679767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84A9"/>
    <a:srgbClr val="4E4C8E"/>
    <a:srgbClr val="007BA1"/>
    <a:srgbClr val="BB051B"/>
    <a:srgbClr val="B20519"/>
    <a:srgbClr val="B2071B"/>
    <a:srgbClr val="831E23"/>
    <a:srgbClr val="007BA3"/>
    <a:srgbClr val="205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emastil 2 - aks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6" autoAdjust="0"/>
    <p:restoredTop sz="85819" autoAdjust="0"/>
  </p:normalViewPr>
  <p:slideViewPr>
    <p:cSldViewPr showGuides="1">
      <p:cViewPr varScale="1">
        <p:scale>
          <a:sx n="88" d="100"/>
          <a:sy n="88" d="100"/>
        </p:scale>
        <p:origin x="115" y="298"/>
      </p:cViewPr>
      <p:guideLst>
        <p:guide orient="horz" pos="2160"/>
        <p:guide orient="horz" pos="1003"/>
        <p:guide orient="horz" pos="913"/>
        <p:guide orient="horz" pos="3884"/>
        <p:guide pos="3840"/>
        <p:guide pos="604"/>
        <p:guide pos="70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AF425-2E9C-48B8-8772-5A84EA734D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43F1ED9-149D-4611-A32C-00CB7ACF1257}">
      <dgm:prSet phldrT="[Tekst]"/>
      <dgm:spPr>
        <a:solidFill>
          <a:srgbClr val="4F81BD"/>
        </a:solidFill>
      </dgm:spPr>
      <dgm:t>
        <a:bodyPr/>
        <a:lstStyle/>
        <a:p>
          <a:r>
            <a:rPr lang="nb-NO" dirty="0" smtClean="0"/>
            <a:t>- Ny uføreordning i folketrygden</a:t>
          </a:r>
          <a:endParaRPr lang="nb-NO" dirty="0"/>
        </a:p>
      </dgm:t>
    </dgm:pt>
    <dgm:pt modelId="{A10344E1-C2CE-4A0A-83D9-6E3204F47300}" type="parTrans" cxnId="{2FB22601-087B-4A2A-A85C-80DCAB3AB4F7}">
      <dgm:prSet/>
      <dgm:spPr/>
      <dgm:t>
        <a:bodyPr/>
        <a:lstStyle/>
        <a:p>
          <a:endParaRPr lang="nb-NO"/>
        </a:p>
      </dgm:t>
    </dgm:pt>
    <dgm:pt modelId="{8CFADD60-0904-4FEC-8690-DBED0C3CCF48}" type="sibTrans" cxnId="{2FB22601-087B-4A2A-A85C-80DCAB3AB4F7}">
      <dgm:prSet/>
      <dgm:spPr/>
      <dgm:t>
        <a:bodyPr/>
        <a:lstStyle/>
        <a:p>
          <a:endParaRPr lang="nb-NO"/>
        </a:p>
      </dgm:t>
    </dgm:pt>
    <dgm:pt modelId="{1B5A0477-29A7-4E8B-863B-B6BB48868D36}">
      <dgm:prSet phldrT="[Tekst]"/>
      <dgm:spPr/>
      <dgm:t>
        <a:bodyPr/>
        <a:lstStyle/>
        <a:p>
          <a:endParaRPr lang="nb-NO" dirty="0"/>
        </a:p>
      </dgm:t>
    </dgm:pt>
    <dgm:pt modelId="{9D35E627-166C-408E-98CE-256A122A5873}" type="parTrans" cxnId="{B34C4F2B-131A-441E-BF85-643A6A1BBB3C}">
      <dgm:prSet/>
      <dgm:spPr/>
      <dgm:t>
        <a:bodyPr/>
        <a:lstStyle/>
        <a:p>
          <a:endParaRPr lang="nb-NO"/>
        </a:p>
      </dgm:t>
    </dgm:pt>
    <dgm:pt modelId="{AB2C41AA-246E-4FA8-B951-CF6CEB50756F}" type="sibTrans" cxnId="{B34C4F2B-131A-441E-BF85-643A6A1BBB3C}">
      <dgm:prSet/>
      <dgm:spPr/>
      <dgm:t>
        <a:bodyPr/>
        <a:lstStyle/>
        <a:p>
          <a:endParaRPr lang="nb-NO"/>
        </a:p>
      </dgm:t>
    </dgm:pt>
    <dgm:pt modelId="{CA8186B4-3793-4B26-8208-FC505FB21BF8}">
      <dgm:prSet phldrT="[Tekst]"/>
      <dgm:spPr>
        <a:solidFill>
          <a:srgbClr val="4F81BD"/>
        </a:solidFill>
      </dgm:spPr>
      <dgm:t>
        <a:bodyPr/>
        <a:lstStyle/>
        <a:p>
          <a:r>
            <a:rPr lang="nb-NO" dirty="0" smtClean="0"/>
            <a:t>- Regler for alderspensjon til uføre</a:t>
          </a:r>
        </a:p>
      </dgm:t>
    </dgm:pt>
    <dgm:pt modelId="{26988587-820C-40E2-9B2F-A746B9196439}" type="parTrans" cxnId="{57A25139-79AA-4607-AB8E-E489EC44D3EF}">
      <dgm:prSet/>
      <dgm:spPr/>
      <dgm:t>
        <a:bodyPr/>
        <a:lstStyle/>
        <a:p>
          <a:endParaRPr lang="nb-NO"/>
        </a:p>
      </dgm:t>
    </dgm:pt>
    <dgm:pt modelId="{5A2D882B-FCA0-4DA2-BE9D-BDAD592D29E5}" type="sibTrans" cxnId="{57A25139-79AA-4607-AB8E-E489EC44D3EF}">
      <dgm:prSet/>
      <dgm:spPr/>
      <dgm:t>
        <a:bodyPr/>
        <a:lstStyle/>
        <a:p>
          <a:endParaRPr lang="nb-NO"/>
        </a:p>
      </dgm:t>
    </dgm:pt>
    <dgm:pt modelId="{145AEFD8-A24E-44F3-BAA1-2183B9B86FC8}">
      <dgm:prSet phldrT="[Tekst]"/>
      <dgm:spPr>
        <a:solidFill>
          <a:srgbClr val="4F81BD"/>
        </a:solidFill>
      </dgm:spPr>
      <dgm:t>
        <a:bodyPr/>
        <a:lstStyle/>
        <a:p>
          <a:r>
            <a:rPr lang="nb-NO" dirty="0" smtClean="0"/>
            <a:t>- Ny uføreordning i tjenestepensjonsordningene</a:t>
          </a:r>
        </a:p>
      </dgm:t>
    </dgm:pt>
    <dgm:pt modelId="{6596A6E3-D46C-4A21-AE7B-508CB269F4BD}" type="parTrans" cxnId="{C763413A-6DEA-4B36-894C-915B69855568}">
      <dgm:prSet/>
      <dgm:spPr/>
      <dgm:t>
        <a:bodyPr/>
        <a:lstStyle/>
        <a:p>
          <a:endParaRPr lang="nb-NO"/>
        </a:p>
      </dgm:t>
    </dgm:pt>
    <dgm:pt modelId="{9C051B8A-D0D6-4100-9516-98CB1AB15517}" type="sibTrans" cxnId="{C763413A-6DEA-4B36-894C-915B69855568}">
      <dgm:prSet/>
      <dgm:spPr/>
      <dgm:t>
        <a:bodyPr/>
        <a:lstStyle/>
        <a:p>
          <a:endParaRPr lang="nb-NO"/>
        </a:p>
      </dgm:t>
    </dgm:pt>
    <dgm:pt modelId="{4FC7F08B-0FA7-4F2E-9AFD-849EA824EF0B}" type="pres">
      <dgm:prSet presAssocID="{A6CAF425-2E9C-48B8-8772-5A84EA734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DDED920-4773-4DE3-B8AF-3623753AB179}" type="pres">
      <dgm:prSet presAssocID="{243F1ED9-149D-4611-A32C-00CB7ACF1257}" presName="parentText" presStyleLbl="node1" presStyleIdx="0" presStyleCnt="3" custScaleY="152825" custLinFactNeighborY="343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190FEF-3020-43C0-998E-70946CADB17A}" type="pres">
      <dgm:prSet presAssocID="{243F1ED9-149D-4611-A32C-00CB7ACF12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6CB1743-378E-4485-BA61-68D6871E191E}" type="pres">
      <dgm:prSet presAssocID="{CA8186B4-3793-4B26-8208-FC505FB21BF8}" presName="parentText" presStyleLbl="node1" presStyleIdx="1" presStyleCnt="3" custScaleY="152825" custLinFactY="-152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24BBED-1EB9-42B7-B817-BDDAAF81ED2F}" type="pres">
      <dgm:prSet presAssocID="{5A2D882B-FCA0-4DA2-BE9D-BDAD592D29E5}" presName="spacer" presStyleCnt="0"/>
      <dgm:spPr/>
    </dgm:pt>
    <dgm:pt modelId="{E8638B79-0E69-4D31-BCA1-1B915B35A0C2}" type="pres">
      <dgm:prSet presAssocID="{145AEFD8-A24E-44F3-BAA1-2183B9B86FC8}" presName="parentText" presStyleLbl="node1" presStyleIdx="2" presStyleCnt="3" custScaleY="15282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3098589-0502-41D0-AC83-3D9E32444D8B}" type="presOf" srcId="{1B5A0477-29A7-4E8B-863B-B6BB48868D36}" destId="{DA190FEF-3020-43C0-998E-70946CADB17A}" srcOrd="0" destOrd="0" presId="urn:microsoft.com/office/officeart/2005/8/layout/vList2"/>
    <dgm:cxn modelId="{60B70D9D-F321-4060-8E7D-157FC1882C2F}" type="presOf" srcId="{145AEFD8-A24E-44F3-BAA1-2183B9B86FC8}" destId="{E8638B79-0E69-4D31-BCA1-1B915B35A0C2}" srcOrd="0" destOrd="0" presId="urn:microsoft.com/office/officeart/2005/8/layout/vList2"/>
    <dgm:cxn modelId="{F681B9B9-0D88-48DE-98F6-B95F5F2AEC18}" type="presOf" srcId="{243F1ED9-149D-4611-A32C-00CB7ACF1257}" destId="{1DDED920-4773-4DE3-B8AF-3623753AB179}" srcOrd="0" destOrd="0" presId="urn:microsoft.com/office/officeart/2005/8/layout/vList2"/>
    <dgm:cxn modelId="{2FB22601-087B-4A2A-A85C-80DCAB3AB4F7}" srcId="{A6CAF425-2E9C-48B8-8772-5A84EA734D6F}" destId="{243F1ED9-149D-4611-A32C-00CB7ACF1257}" srcOrd="0" destOrd="0" parTransId="{A10344E1-C2CE-4A0A-83D9-6E3204F47300}" sibTransId="{8CFADD60-0904-4FEC-8690-DBED0C3CCF48}"/>
    <dgm:cxn modelId="{C763413A-6DEA-4B36-894C-915B69855568}" srcId="{A6CAF425-2E9C-48B8-8772-5A84EA734D6F}" destId="{145AEFD8-A24E-44F3-BAA1-2183B9B86FC8}" srcOrd="2" destOrd="0" parTransId="{6596A6E3-D46C-4A21-AE7B-508CB269F4BD}" sibTransId="{9C051B8A-D0D6-4100-9516-98CB1AB15517}"/>
    <dgm:cxn modelId="{57A25139-79AA-4607-AB8E-E489EC44D3EF}" srcId="{A6CAF425-2E9C-48B8-8772-5A84EA734D6F}" destId="{CA8186B4-3793-4B26-8208-FC505FB21BF8}" srcOrd="1" destOrd="0" parTransId="{26988587-820C-40E2-9B2F-A746B9196439}" sibTransId="{5A2D882B-FCA0-4DA2-BE9D-BDAD592D29E5}"/>
    <dgm:cxn modelId="{0DAC6D7D-CF3C-45CC-A518-257AF63C7D1E}" type="presOf" srcId="{CA8186B4-3793-4B26-8208-FC505FB21BF8}" destId="{86CB1743-378E-4485-BA61-68D6871E191E}" srcOrd="0" destOrd="0" presId="urn:microsoft.com/office/officeart/2005/8/layout/vList2"/>
    <dgm:cxn modelId="{B34C4F2B-131A-441E-BF85-643A6A1BBB3C}" srcId="{243F1ED9-149D-4611-A32C-00CB7ACF1257}" destId="{1B5A0477-29A7-4E8B-863B-B6BB48868D36}" srcOrd="0" destOrd="0" parTransId="{9D35E627-166C-408E-98CE-256A122A5873}" sibTransId="{AB2C41AA-246E-4FA8-B951-CF6CEB50756F}"/>
    <dgm:cxn modelId="{CAE6C289-70F1-4DFF-B481-67908F8FAF97}" type="presOf" srcId="{A6CAF425-2E9C-48B8-8772-5A84EA734D6F}" destId="{4FC7F08B-0FA7-4F2E-9AFD-849EA824EF0B}" srcOrd="0" destOrd="0" presId="urn:microsoft.com/office/officeart/2005/8/layout/vList2"/>
    <dgm:cxn modelId="{36DB4C88-2172-4277-86FB-B95B2E8A28BB}" type="presParOf" srcId="{4FC7F08B-0FA7-4F2E-9AFD-849EA824EF0B}" destId="{1DDED920-4773-4DE3-B8AF-3623753AB179}" srcOrd="0" destOrd="0" presId="urn:microsoft.com/office/officeart/2005/8/layout/vList2"/>
    <dgm:cxn modelId="{ADE6690E-233A-4D55-A5C7-43E48D537F09}" type="presParOf" srcId="{4FC7F08B-0FA7-4F2E-9AFD-849EA824EF0B}" destId="{DA190FEF-3020-43C0-998E-70946CADB17A}" srcOrd="1" destOrd="0" presId="urn:microsoft.com/office/officeart/2005/8/layout/vList2"/>
    <dgm:cxn modelId="{6179B2AD-82CF-4D58-B9BE-802D2F04B518}" type="presParOf" srcId="{4FC7F08B-0FA7-4F2E-9AFD-849EA824EF0B}" destId="{86CB1743-378E-4485-BA61-68D6871E191E}" srcOrd="2" destOrd="0" presId="urn:microsoft.com/office/officeart/2005/8/layout/vList2"/>
    <dgm:cxn modelId="{970669C0-CC72-4D21-A2DB-F1C12F9612F9}" type="presParOf" srcId="{4FC7F08B-0FA7-4F2E-9AFD-849EA824EF0B}" destId="{1F24BBED-1EB9-42B7-B817-BDDAAF81ED2F}" srcOrd="3" destOrd="0" presId="urn:microsoft.com/office/officeart/2005/8/layout/vList2"/>
    <dgm:cxn modelId="{F75EE22F-F7C2-4917-9C10-28FC11DB86DE}" type="presParOf" srcId="{4FC7F08B-0FA7-4F2E-9AFD-849EA824EF0B}" destId="{E8638B79-0E69-4D31-BCA1-1B915B35A0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894F7-4A49-423A-93E3-73B67286AE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22DD669-8AE9-4E36-8C59-184CBF4A402D}">
      <dgm:prSet/>
      <dgm:spPr>
        <a:solidFill>
          <a:srgbClr val="4F81BD"/>
        </a:solidFill>
      </dgm:spPr>
      <dgm:t>
        <a:bodyPr/>
        <a:lstStyle/>
        <a:p>
          <a:pPr rtl="0">
            <a:tabLst/>
          </a:pPr>
          <a:r>
            <a:rPr lang="nb-NO" dirty="0" smtClean="0"/>
            <a:t>Ny uføretrygd erstatter bortfall av inntekt </a:t>
          </a:r>
          <a:endParaRPr lang="nb-NO" dirty="0"/>
        </a:p>
      </dgm:t>
    </dgm:pt>
    <dgm:pt modelId="{FE6CC66C-6841-4E9B-B5DC-632DD9963705}" type="parTrans" cxnId="{61ADDF3D-C2F1-4240-A163-128856D030F1}">
      <dgm:prSet/>
      <dgm:spPr/>
      <dgm:t>
        <a:bodyPr/>
        <a:lstStyle/>
        <a:p>
          <a:endParaRPr lang="nb-NO"/>
        </a:p>
      </dgm:t>
    </dgm:pt>
    <dgm:pt modelId="{26400B22-D5A9-49F5-BC80-FDB6CB9C9A08}" type="sibTrans" cxnId="{61ADDF3D-C2F1-4240-A163-128856D030F1}">
      <dgm:prSet/>
      <dgm:spPr/>
      <dgm:t>
        <a:bodyPr/>
        <a:lstStyle/>
        <a:p>
          <a:endParaRPr lang="nb-NO"/>
        </a:p>
      </dgm:t>
    </dgm:pt>
    <dgm:pt modelId="{7824791E-B2E8-4063-9C33-B2A9BE4CEE1F}">
      <dgm:prSet/>
      <dgm:spPr>
        <a:solidFill>
          <a:srgbClr val="4F81BD"/>
        </a:solidFill>
      </dgm:spPr>
      <dgm:t>
        <a:bodyPr/>
        <a:lstStyle/>
        <a:p>
          <a:pPr rtl="0"/>
          <a:r>
            <a:rPr lang="nb-NO" dirty="0" smtClean="0"/>
            <a:t>Beregnes ut fra gjennomsnittlig inntekt i de 3 beste av de 5 siste årene før uførheten</a:t>
          </a:r>
          <a:endParaRPr lang="nb-NO" dirty="0"/>
        </a:p>
      </dgm:t>
    </dgm:pt>
    <dgm:pt modelId="{03044262-5C52-4EF3-BE83-61657C4FCAD4}" type="parTrans" cxnId="{57A11736-8138-446D-A111-52BDAB2667F4}">
      <dgm:prSet/>
      <dgm:spPr/>
      <dgm:t>
        <a:bodyPr/>
        <a:lstStyle/>
        <a:p>
          <a:endParaRPr lang="nb-NO"/>
        </a:p>
      </dgm:t>
    </dgm:pt>
    <dgm:pt modelId="{E52DE614-7031-4B2B-AAEA-0CBDEA54294E}" type="sibTrans" cxnId="{57A11736-8138-446D-A111-52BDAB2667F4}">
      <dgm:prSet/>
      <dgm:spPr/>
      <dgm:t>
        <a:bodyPr/>
        <a:lstStyle/>
        <a:p>
          <a:endParaRPr lang="nb-NO"/>
        </a:p>
      </dgm:t>
    </dgm:pt>
    <dgm:pt modelId="{83F5B5E0-9E51-4C64-A6AF-F942070F1839}" type="pres">
      <dgm:prSet presAssocID="{F09894F7-4A49-423A-93E3-73B67286AE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ADE9073-4D2A-4E67-BB9A-0763AB7783DD}" type="pres">
      <dgm:prSet presAssocID="{F09894F7-4A49-423A-93E3-73B67286AE45}" presName="dummyMaxCanvas" presStyleCnt="0">
        <dgm:presLayoutVars/>
      </dgm:prSet>
      <dgm:spPr/>
    </dgm:pt>
    <dgm:pt modelId="{607DB45C-7283-4488-8BD4-468FBFEE742D}" type="pres">
      <dgm:prSet presAssocID="{F09894F7-4A49-423A-93E3-73B67286AE45}" presName="TwoNodes_1" presStyleLbl="node1" presStyleIdx="0" presStyleCnt="2" custLinFactNeighborX="-13" custLinFactNeighborY="-2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1F6FBC3-278A-4CE0-8373-916BEAE74D10}" type="pres">
      <dgm:prSet presAssocID="{F09894F7-4A49-423A-93E3-73B67286AE45}" presName="TwoNodes_2" presStyleLbl="node1" presStyleIdx="1" presStyleCnt="2" custLinFactNeighborX="-13" custLinFactNeighborY="-2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E4924A-A578-4318-B83A-B26861A9BA50}" type="pres">
      <dgm:prSet presAssocID="{F09894F7-4A49-423A-93E3-73B67286AE4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20306C-7088-4F73-A242-87936F17B5AE}" type="pres">
      <dgm:prSet presAssocID="{F09894F7-4A49-423A-93E3-73B67286AE4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346B8F-7E86-4FF2-B938-ABAEA02F3BC0}" type="pres">
      <dgm:prSet presAssocID="{F09894F7-4A49-423A-93E3-73B67286AE4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DD45F9E-4D61-4A55-BB5D-EE10FA90A3AE}" type="presOf" srcId="{7824791E-B2E8-4063-9C33-B2A9BE4CEE1F}" destId="{12346B8F-7E86-4FF2-B938-ABAEA02F3BC0}" srcOrd="1" destOrd="0" presId="urn:microsoft.com/office/officeart/2005/8/layout/vProcess5"/>
    <dgm:cxn modelId="{68DCE041-46C9-4BFD-9AF7-1CCF1277A70F}" type="presOf" srcId="{F09894F7-4A49-423A-93E3-73B67286AE45}" destId="{83F5B5E0-9E51-4C64-A6AF-F942070F1839}" srcOrd="0" destOrd="0" presId="urn:microsoft.com/office/officeart/2005/8/layout/vProcess5"/>
    <dgm:cxn modelId="{79DDC1D8-B225-4CB8-B6AA-7F8EDE3C28D2}" type="presOf" srcId="{26400B22-D5A9-49F5-BC80-FDB6CB9C9A08}" destId="{E3E4924A-A578-4318-B83A-B26861A9BA50}" srcOrd="0" destOrd="0" presId="urn:microsoft.com/office/officeart/2005/8/layout/vProcess5"/>
    <dgm:cxn modelId="{8304ED11-C399-4B3F-95A2-0339BC2FF204}" type="presOf" srcId="{522DD669-8AE9-4E36-8C59-184CBF4A402D}" destId="{E920306C-7088-4F73-A242-87936F17B5AE}" srcOrd="1" destOrd="0" presId="urn:microsoft.com/office/officeart/2005/8/layout/vProcess5"/>
    <dgm:cxn modelId="{57A11736-8138-446D-A111-52BDAB2667F4}" srcId="{F09894F7-4A49-423A-93E3-73B67286AE45}" destId="{7824791E-B2E8-4063-9C33-B2A9BE4CEE1F}" srcOrd="1" destOrd="0" parTransId="{03044262-5C52-4EF3-BE83-61657C4FCAD4}" sibTransId="{E52DE614-7031-4B2B-AAEA-0CBDEA54294E}"/>
    <dgm:cxn modelId="{61ADDF3D-C2F1-4240-A163-128856D030F1}" srcId="{F09894F7-4A49-423A-93E3-73B67286AE45}" destId="{522DD669-8AE9-4E36-8C59-184CBF4A402D}" srcOrd="0" destOrd="0" parTransId="{FE6CC66C-6841-4E9B-B5DC-632DD9963705}" sibTransId="{26400B22-D5A9-49F5-BC80-FDB6CB9C9A08}"/>
    <dgm:cxn modelId="{D0B84D1D-87FB-4CDE-8492-1DCB26093190}" type="presOf" srcId="{522DD669-8AE9-4E36-8C59-184CBF4A402D}" destId="{607DB45C-7283-4488-8BD4-468FBFEE742D}" srcOrd="0" destOrd="0" presId="urn:microsoft.com/office/officeart/2005/8/layout/vProcess5"/>
    <dgm:cxn modelId="{49464025-853F-40A7-A19F-C72F9396F636}" type="presOf" srcId="{7824791E-B2E8-4063-9C33-B2A9BE4CEE1F}" destId="{B1F6FBC3-278A-4CE0-8373-916BEAE74D10}" srcOrd="0" destOrd="0" presId="urn:microsoft.com/office/officeart/2005/8/layout/vProcess5"/>
    <dgm:cxn modelId="{BF7907DC-F349-4409-968D-ABD755ABAED3}" type="presParOf" srcId="{83F5B5E0-9E51-4C64-A6AF-F942070F1839}" destId="{3ADE9073-4D2A-4E67-BB9A-0763AB7783DD}" srcOrd="0" destOrd="0" presId="urn:microsoft.com/office/officeart/2005/8/layout/vProcess5"/>
    <dgm:cxn modelId="{A8FAE8DA-56EE-483C-8409-A5BAA7A8AC7E}" type="presParOf" srcId="{83F5B5E0-9E51-4C64-A6AF-F942070F1839}" destId="{607DB45C-7283-4488-8BD4-468FBFEE742D}" srcOrd="1" destOrd="0" presId="urn:microsoft.com/office/officeart/2005/8/layout/vProcess5"/>
    <dgm:cxn modelId="{1231DE63-7774-45E7-8C41-8F9A09589028}" type="presParOf" srcId="{83F5B5E0-9E51-4C64-A6AF-F942070F1839}" destId="{B1F6FBC3-278A-4CE0-8373-916BEAE74D10}" srcOrd="2" destOrd="0" presId="urn:microsoft.com/office/officeart/2005/8/layout/vProcess5"/>
    <dgm:cxn modelId="{A87FB99C-0D51-4039-B19C-E5AAB6AEEB9E}" type="presParOf" srcId="{83F5B5E0-9E51-4C64-A6AF-F942070F1839}" destId="{E3E4924A-A578-4318-B83A-B26861A9BA50}" srcOrd="3" destOrd="0" presId="urn:microsoft.com/office/officeart/2005/8/layout/vProcess5"/>
    <dgm:cxn modelId="{17C36B5D-F225-4ECA-8BF8-15CB6C0446F6}" type="presParOf" srcId="{83F5B5E0-9E51-4C64-A6AF-F942070F1839}" destId="{E920306C-7088-4F73-A242-87936F17B5AE}" srcOrd="4" destOrd="0" presId="urn:microsoft.com/office/officeart/2005/8/layout/vProcess5"/>
    <dgm:cxn modelId="{F30E835D-E927-4D26-B327-772C80048280}" type="presParOf" srcId="{83F5B5E0-9E51-4C64-A6AF-F942070F1839}" destId="{12346B8F-7E86-4FF2-B938-ABAEA02F3BC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2AC8F-6DA0-4658-A5CB-C3A9CFFAC8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4C1C798-F845-4983-A117-41C282F3F48C}">
      <dgm:prSet custT="1"/>
      <dgm:spPr>
        <a:solidFill>
          <a:srgbClr val="4F81BD"/>
        </a:solidFill>
      </dgm:spPr>
      <dgm:t>
        <a:bodyPr/>
        <a:lstStyle/>
        <a:p>
          <a:pPr rtl="0"/>
          <a:r>
            <a:rPr lang="nb-NO" sz="2400" dirty="0" smtClean="0"/>
            <a:t>Uføretrygden er 66 prosent av beregningsgrunnlaget – opp til 6 G</a:t>
          </a:r>
          <a:endParaRPr lang="nb-NO" sz="2400" dirty="0"/>
        </a:p>
      </dgm:t>
    </dgm:pt>
    <dgm:pt modelId="{1AF7D9E0-6071-4964-B905-774567E6751D}" type="parTrans" cxnId="{8ABF8655-A377-4AD3-B12F-F11E828C4B54}">
      <dgm:prSet/>
      <dgm:spPr/>
      <dgm:t>
        <a:bodyPr/>
        <a:lstStyle/>
        <a:p>
          <a:endParaRPr lang="nb-NO"/>
        </a:p>
      </dgm:t>
    </dgm:pt>
    <dgm:pt modelId="{72D150EE-69F0-4B02-A617-FB2B92D3D67F}" type="sibTrans" cxnId="{8ABF8655-A377-4AD3-B12F-F11E828C4B54}">
      <dgm:prSet/>
      <dgm:spPr/>
      <dgm:t>
        <a:bodyPr/>
        <a:lstStyle/>
        <a:p>
          <a:endParaRPr lang="nb-NO"/>
        </a:p>
      </dgm:t>
    </dgm:pt>
    <dgm:pt modelId="{515C34B7-332D-4F91-82C6-5BEF705E4A52}">
      <dgm:prSet custT="1"/>
      <dgm:spPr>
        <a:solidFill>
          <a:srgbClr val="4F81BD"/>
        </a:solidFill>
      </dgm:spPr>
      <dgm:t>
        <a:bodyPr/>
        <a:lstStyle/>
        <a:p>
          <a:pPr rtl="0"/>
          <a:r>
            <a:rPr lang="nb-NO" sz="2400" dirty="0" smtClean="0"/>
            <a:t>Minsteytelsen videreført på dagens nivå etter skatt</a:t>
          </a:r>
          <a:endParaRPr lang="nb-NO" sz="2400" dirty="0"/>
        </a:p>
      </dgm:t>
    </dgm:pt>
    <dgm:pt modelId="{FC47917C-2A51-4726-9C1D-8F9859B22512}" type="parTrans" cxnId="{351F341A-FE8B-4823-9B38-87992AE90155}">
      <dgm:prSet/>
      <dgm:spPr/>
      <dgm:t>
        <a:bodyPr/>
        <a:lstStyle/>
        <a:p>
          <a:endParaRPr lang="nb-NO"/>
        </a:p>
      </dgm:t>
    </dgm:pt>
    <dgm:pt modelId="{7C7019F6-BCAA-40AF-B163-E83BE875DB40}" type="sibTrans" cxnId="{351F341A-FE8B-4823-9B38-87992AE90155}">
      <dgm:prSet/>
      <dgm:spPr/>
      <dgm:t>
        <a:bodyPr/>
        <a:lstStyle/>
        <a:p>
          <a:endParaRPr lang="nb-NO"/>
        </a:p>
      </dgm:t>
    </dgm:pt>
    <dgm:pt modelId="{AB7F3201-3441-4B39-B369-6B686530CDC5}">
      <dgm:prSet custT="1"/>
      <dgm:spPr>
        <a:solidFill>
          <a:srgbClr val="4F81BD"/>
        </a:solidFill>
      </dgm:spPr>
      <dgm:t>
        <a:bodyPr/>
        <a:lstStyle/>
        <a:p>
          <a:pPr rtl="0"/>
          <a:r>
            <a:rPr lang="nb-NO" sz="2400" dirty="0" smtClean="0"/>
            <a:t>Uføretrygden skal reguleres med lønnsveksten</a:t>
          </a:r>
          <a:endParaRPr lang="nb-NO" sz="2400" dirty="0"/>
        </a:p>
      </dgm:t>
    </dgm:pt>
    <dgm:pt modelId="{9BAB2DDF-0033-4FCA-A905-0C4C8F23E1D6}" type="parTrans" cxnId="{27F87126-FB67-4487-814C-52206A3EC528}">
      <dgm:prSet/>
      <dgm:spPr/>
      <dgm:t>
        <a:bodyPr/>
        <a:lstStyle/>
        <a:p>
          <a:endParaRPr lang="nb-NO"/>
        </a:p>
      </dgm:t>
    </dgm:pt>
    <dgm:pt modelId="{C82D064D-7A2C-4628-82FE-A234D49152E5}" type="sibTrans" cxnId="{27F87126-FB67-4487-814C-52206A3EC528}">
      <dgm:prSet/>
      <dgm:spPr/>
      <dgm:t>
        <a:bodyPr/>
        <a:lstStyle/>
        <a:p>
          <a:endParaRPr lang="nb-NO"/>
        </a:p>
      </dgm:t>
    </dgm:pt>
    <dgm:pt modelId="{1B81F1C2-90D1-4F00-B69D-32A94A17F4D7}" type="pres">
      <dgm:prSet presAssocID="{90C2AC8F-6DA0-4658-A5CB-C3A9CFFAC8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3D208AC-BDCF-4FBE-AEB0-2BF248809626}" type="pres">
      <dgm:prSet presAssocID="{34C1C798-F845-4983-A117-41C282F3F48C}" presName="parentLin" presStyleCnt="0"/>
      <dgm:spPr/>
    </dgm:pt>
    <dgm:pt modelId="{B2478672-328C-4E12-973A-8FC8DEFE53E2}" type="pres">
      <dgm:prSet presAssocID="{34C1C798-F845-4983-A117-41C282F3F48C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68821904-7DD9-4CA4-91E2-E0E0D79E04C5}" type="pres">
      <dgm:prSet presAssocID="{34C1C798-F845-4983-A117-41C282F3F4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09683EE-831A-4DD1-A814-CCCE4F872019}" type="pres">
      <dgm:prSet presAssocID="{34C1C798-F845-4983-A117-41C282F3F48C}" presName="negativeSpace" presStyleCnt="0"/>
      <dgm:spPr/>
    </dgm:pt>
    <dgm:pt modelId="{5D0DC3FE-0885-464C-B8CF-F7595E4B9507}" type="pres">
      <dgm:prSet presAssocID="{34C1C798-F845-4983-A117-41C282F3F48C}" presName="childText" presStyleLbl="conFgAcc1" presStyleIdx="0" presStyleCnt="3">
        <dgm:presLayoutVars>
          <dgm:bulletEnabled val="1"/>
        </dgm:presLayoutVars>
      </dgm:prSet>
      <dgm:spPr/>
    </dgm:pt>
    <dgm:pt modelId="{F1679F4D-E8E1-4402-8EC0-8260D4196F20}" type="pres">
      <dgm:prSet presAssocID="{72D150EE-69F0-4B02-A617-FB2B92D3D67F}" presName="spaceBetweenRectangles" presStyleCnt="0"/>
      <dgm:spPr/>
    </dgm:pt>
    <dgm:pt modelId="{64D6A0CD-07FD-43B7-8E67-E34B1D57E245}" type="pres">
      <dgm:prSet presAssocID="{515C34B7-332D-4F91-82C6-5BEF705E4A52}" presName="parentLin" presStyleCnt="0"/>
      <dgm:spPr/>
    </dgm:pt>
    <dgm:pt modelId="{51E13B76-A32A-4113-B0A1-9AACE4FBA320}" type="pres">
      <dgm:prSet presAssocID="{515C34B7-332D-4F91-82C6-5BEF705E4A52}" presName="parentLeftMargin" presStyleLbl="node1" presStyleIdx="0" presStyleCnt="3"/>
      <dgm:spPr/>
      <dgm:t>
        <a:bodyPr/>
        <a:lstStyle/>
        <a:p>
          <a:endParaRPr lang="nb-NO"/>
        </a:p>
      </dgm:t>
    </dgm:pt>
    <dgm:pt modelId="{C61DEF66-59F6-441C-A65D-D10E5C7C4C3D}" type="pres">
      <dgm:prSet presAssocID="{515C34B7-332D-4F91-82C6-5BEF705E4A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C6D2F0-73CD-4411-82EE-5A6932C31F0E}" type="pres">
      <dgm:prSet presAssocID="{515C34B7-332D-4F91-82C6-5BEF705E4A52}" presName="negativeSpace" presStyleCnt="0"/>
      <dgm:spPr/>
    </dgm:pt>
    <dgm:pt modelId="{E0BD674A-1809-4665-B273-E097EF8B9A98}" type="pres">
      <dgm:prSet presAssocID="{515C34B7-332D-4F91-82C6-5BEF705E4A52}" presName="childText" presStyleLbl="conFgAcc1" presStyleIdx="1" presStyleCnt="3">
        <dgm:presLayoutVars>
          <dgm:bulletEnabled val="1"/>
        </dgm:presLayoutVars>
      </dgm:prSet>
      <dgm:spPr/>
    </dgm:pt>
    <dgm:pt modelId="{36BC3A4B-2F0F-4B66-ACDD-5C9B8D890550}" type="pres">
      <dgm:prSet presAssocID="{7C7019F6-BCAA-40AF-B163-E83BE875DB40}" presName="spaceBetweenRectangles" presStyleCnt="0"/>
      <dgm:spPr/>
    </dgm:pt>
    <dgm:pt modelId="{0A7D7AE9-C5AE-4952-9B9A-5932C20290EC}" type="pres">
      <dgm:prSet presAssocID="{AB7F3201-3441-4B39-B369-6B686530CDC5}" presName="parentLin" presStyleCnt="0"/>
      <dgm:spPr/>
    </dgm:pt>
    <dgm:pt modelId="{1C708BD8-8118-46EA-A8AB-9B393452F7AA}" type="pres">
      <dgm:prSet presAssocID="{AB7F3201-3441-4B39-B369-6B686530CDC5}" presName="parentLeftMargin" presStyleLbl="node1" presStyleIdx="1" presStyleCnt="3"/>
      <dgm:spPr/>
      <dgm:t>
        <a:bodyPr/>
        <a:lstStyle/>
        <a:p>
          <a:endParaRPr lang="nb-NO"/>
        </a:p>
      </dgm:t>
    </dgm:pt>
    <dgm:pt modelId="{A3A4F147-1505-4886-9505-A0C36F487BA5}" type="pres">
      <dgm:prSet presAssocID="{AB7F3201-3441-4B39-B369-6B686530CD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40B3C4A-2420-4006-9F27-EFC4E3376475}" type="pres">
      <dgm:prSet presAssocID="{AB7F3201-3441-4B39-B369-6B686530CDC5}" presName="negativeSpace" presStyleCnt="0"/>
      <dgm:spPr/>
    </dgm:pt>
    <dgm:pt modelId="{1296013B-B81D-4FE5-87D1-EE6CDCCB154E}" type="pres">
      <dgm:prSet presAssocID="{AB7F3201-3441-4B39-B369-6B686530CD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A4DA6C-AE09-488F-A739-073E4E139874}" type="presOf" srcId="{AB7F3201-3441-4B39-B369-6B686530CDC5}" destId="{1C708BD8-8118-46EA-A8AB-9B393452F7AA}" srcOrd="0" destOrd="0" presId="urn:microsoft.com/office/officeart/2005/8/layout/list1"/>
    <dgm:cxn modelId="{351F341A-FE8B-4823-9B38-87992AE90155}" srcId="{90C2AC8F-6DA0-4658-A5CB-C3A9CFFAC8E8}" destId="{515C34B7-332D-4F91-82C6-5BEF705E4A52}" srcOrd="1" destOrd="0" parTransId="{FC47917C-2A51-4726-9C1D-8F9859B22512}" sibTransId="{7C7019F6-BCAA-40AF-B163-E83BE875DB40}"/>
    <dgm:cxn modelId="{0B763F69-7441-4173-A414-24CEB746148A}" type="presOf" srcId="{34C1C798-F845-4983-A117-41C282F3F48C}" destId="{68821904-7DD9-4CA4-91E2-E0E0D79E04C5}" srcOrd="1" destOrd="0" presId="urn:microsoft.com/office/officeart/2005/8/layout/list1"/>
    <dgm:cxn modelId="{27F87126-FB67-4487-814C-52206A3EC528}" srcId="{90C2AC8F-6DA0-4658-A5CB-C3A9CFFAC8E8}" destId="{AB7F3201-3441-4B39-B369-6B686530CDC5}" srcOrd="2" destOrd="0" parTransId="{9BAB2DDF-0033-4FCA-A905-0C4C8F23E1D6}" sibTransId="{C82D064D-7A2C-4628-82FE-A234D49152E5}"/>
    <dgm:cxn modelId="{97A8F291-80E9-4C35-9636-EF67C74D8B86}" type="presOf" srcId="{AB7F3201-3441-4B39-B369-6B686530CDC5}" destId="{A3A4F147-1505-4886-9505-A0C36F487BA5}" srcOrd="1" destOrd="0" presId="urn:microsoft.com/office/officeart/2005/8/layout/list1"/>
    <dgm:cxn modelId="{50D29685-C64E-4FFB-AAC4-A3F27A2AD062}" type="presOf" srcId="{34C1C798-F845-4983-A117-41C282F3F48C}" destId="{B2478672-328C-4E12-973A-8FC8DEFE53E2}" srcOrd="0" destOrd="0" presId="urn:microsoft.com/office/officeart/2005/8/layout/list1"/>
    <dgm:cxn modelId="{EBE763C8-A1C3-4E1E-BFD7-6F6DECDD68CE}" type="presOf" srcId="{90C2AC8F-6DA0-4658-A5CB-C3A9CFFAC8E8}" destId="{1B81F1C2-90D1-4F00-B69D-32A94A17F4D7}" srcOrd="0" destOrd="0" presId="urn:microsoft.com/office/officeart/2005/8/layout/list1"/>
    <dgm:cxn modelId="{22509D56-982C-46B0-A468-53FA16B83FA2}" type="presOf" srcId="{515C34B7-332D-4F91-82C6-5BEF705E4A52}" destId="{C61DEF66-59F6-441C-A65D-D10E5C7C4C3D}" srcOrd="1" destOrd="0" presId="urn:microsoft.com/office/officeart/2005/8/layout/list1"/>
    <dgm:cxn modelId="{8ABF8655-A377-4AD3-B12F-F11E828C4B54}" srcId="{90C2AC8F-6DA0-4658-A5CB-C3A9CFFAC8E8}" destId="{34C1C798-F845-4983-A117-41C282F3F48C}" srcOrd="0" destOrd="0" parTransId="{1AF7D9E0-6071-4964-B905-774567E6751D}" sibTransId="{72D150EE-69F0-4B02-A617-FB2B92D3D67F}"/>
    <dgm:cxn modelId="{0C6F5B5A-A149-48FC-80FD-1760CF1AC2BB}" type="presOf" srcId="{515C34B7-332D-4F91-82C6-5BEF705E4A52}" destId="{51E13B76-A32A-4113-B0A1-9AACE4FBA320}" srcOrd="0" destOrd="0" presId="urn:microsoft.com/office/officeart/2005/8/layout/list1"/>
    <dgm:cxn modelId="{51E1B71E-02CD-47AF-89B2-B205ED670EE9}" type="presParOf" srcId="{1B81F1C2-90D1-4F00-B69D-32A94A17F4D7}" destId="{03D208AC-BDCF-4FBE-AEB0-2BF248809626}" srcOrd="0" destOrd="0" presId="urn:microsoft.com/office/officeart/2005/8/layout/list1"/>
    <dgm:cxn modelId="{A1878FF3-7914-4E57-A60E-C32781237422}" type="presParOf" srcId="{03D208AC-BDCF-4FBE-AEB0-2BF248809626}" destId="{B2478672-328C-4E12-973A-8FC8DEFE53E2}" srcOrd="0" destOrd="0" presId="urn:microsoft.com/office/officeart/2005/8/layout/list1"/>
    <dgm:cxn modelId="{C4BEEA9E-1220-4EE8-BBBA-119BBDC01BCE}" type="presParOf" srcId="{03D208AC-BDCF-4FBE-AEB0-2BF248809626}" destId="{68821904-7DD9-4CA4-91E2-E0E0D79E04C5}" srcOrd="1" destOrd="0" presId="urn:microsoft.com/office/officeart/2005/8/layout/list1"/>
    <dgm:cxn modelId="{A50CC69A-DD90-4139-A39A-086B8F12D11B}" type="presParOf" srcId="{1B81F1C2-90D1-4F00-B69D-32A94A17F4D7}" destId="{409683EE-831A-4DD1-A814-CCCE4F872019}" srcOrd="1" destOrd="0" presId="urn:microsoft.com/office/officeart/2005/8/layout/list1"/>
    <dgm:cxn modelId="{54C9F4F6-4E71-4A2E-A3E2-41A60002847A}" type="presParOf" srcId="{1B81F1C2-90D1-4F00-B69D-32A94A17F4D7}" destId="{5D0DC3FE-0885-464C-B8CF-F7595E4B9507}" srcOrd="2" destOrd="0" presId="urn:microsoft.com/office/officeart/2005/8/layout/list1"/>
    <dgm:cxn modelId="{700AA458-742B-4639-9B6E-0EA62E376654}" type="presParOf" srcId="{1B81F1C2-90D1-4F00-B69D-32A94A17F4D7}" destId="{F1679F4D-E8E1-4402-8EC0-8260D4196F20}" srcOrd="3" destOrd="0" presId="urn:microsoft.com/office/officeart/2005/8/layout/list1"/>
    <dgm:cxn modelId="{07749A2E-4F2E-43EE-9A4C-B615D36923F9}" type="presParOf" srcId="{1B81F1C2-90D1-4F00-B69D-32A94A17F4D7}" destId="{64D6A0CD-07FD-43B7-8E67-E34B1D57E245}" srcOrd="4" destOrd="0" presId="urn:microsoft.com/office/officeart/2005/8/layout/list1"/>
    <dgm:cxn modelId="{EF3503EF-2ECC-40F2-8F11-68B88756781D}" type="presParOf" srcId="{64D6A0CD-07FD-43B7-8E67-E34B1D57E245}" destId="{51E13B76-A32A-4113-B0A1-9AACE4FBA320}" srcOrd="0" destOrd="0" presId="urn:microsoft.com/office/officeart/2005/8/layout/list1"/>
    <dgm:cxn modelId="{54022DB8-E796-4ADA-B4DD-68D0810EC0CA}" type="presParOf" srcId="{64D6A0CD-07FD-43B7-8E67-E34B1D57E245}" destId="{C61DEF66-59F6-441C-A65D-D10E5C7C4C3D}" srcOrd="1" destOrd="0" presId="urn:microsoft.com/office/officeart/2005/8/layout/list1"/>
    <dgm:cxn modelId="{DAF4E6FB-9BAF-4C7F-A03A-085FF4DF5499}" type="presParOf" srcId="{1B81F1C2-90D1-4F00-B69D-32A94A17F4D7}" destId="{52C6D2F0-73CD-4411-82EE-5A6932C31F0E}" srcOrd="5" destOrd="0" presId="urn:microsoft.com/office/officeart/2005/8/layout/list1"/>
    <dgm:cxn modelId="{842F77F8-364D-4E38-831C-79F1AD9E43D3}" type="presParOf" srcId="{1B81F1C2-90D1-4F00-B69D-32A94A17F4D7}" destId="{E0BD674A-1809-4665-B273-E097EF8B9A98}" srcOrd="6" destOrd="0" presId="urn:microsoft.com/office/officeart/2005/8/layout/list1"/>
    <dgm:cxn modelId="{E1DCED8C-C399-47E7-99D9-62719EE786D5}" type="presParOf" srcId="{1B81F1C2-90D1-4F00-B69D-32A94A17F4D7}" destId="{36BC3A4B-2F0F-4B66-ACDD-5C9B8D890550}" srcOrd="7" destOrd="0" presId="urn:microsoft.com/office/officeart/2005/8/layout/list1"/>
    <dgm:cxn modelId="{CC481598-98E1-417B-9DFE-5D8886A0FFC9}" type="presParOf" srcId="{1B81F1C2-90D1-4F00-B69D-32A94A17F4D7}" destId="{0A7D7AE9-C5AE-4952-9B9A-5932C20290EC}" srcOrd="8" destOrd="0" presId="urn:microsoft.com/office/officeart/2005/8/layout/list1"/>
    <dgm:cxn modelId="{40524D06-C160-40BB-8A64-6B73FEEDC670}" type="presParOf" srcId="{0A7D7AE9-C5AE-4952-9B9A-5932C20290EC}" destId="{1C708BD8-8118-46EA-A8AB-9B393452F7AA}" srcOrd="0" destOrd="0" presId="urn:microsoft.com/office/officeart/2005/8/layout/list1"/>
    <dgm:cxn modelId="{96D9BBE2-7CEA-4833-AB11-D3FADB1200D2}" type="presParOf" srcId="{0A7D7AE9-C5AE-4952-9B9A-5932C20290EC}" destId="{A3A4F147-1505-4886-9505-A0C36F487BA5}" srcOrd="1" destOrd="0" presId="urn:microsoft.com/office/officeart/2005/8/layout/list1"/>
    <dgm:cxn modelId="{53069369-8193-46F2-9367-56AB794DAD84}" type="presParOf" srcId="{1B81F1C2-90D1-4F00-B69D-32A94A17F4D7}" destId="{040B3C4A-2420-4006-9F27-EFC4E3376475}" srcOrd="9" destOrd="0" presId="urn:microsoft.com/office/officeart/2005/8/layout/list1"/>
    <dgm:cxn modelId="{3206CB55-D187-4B63-89A3-8F3E4334D70C}" type="presParOf" srcId="{1B81F1C2-90D1-4F00-B69D-32A94A17F4D7}" destId="{1296013B-B81D-4FE5-87D1-EE6CDCCB15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5207E-F042-456A-B94E-1D06BF8D32F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FC9FB20-B6F4-4A20-8766-3AA4ADC93DEA}">
      <dgm:prSet custT="1"/>
      <dgm:spPr>
        <a:solidFill>
          <a:srgbClr val="4F81BD"/>
        </a:solidFill>
      </dgm:spPr>
      <dgm:t>
        <a:bodyPr/>
        <a:lstStyle/>
        <a:p>
          <a:pPr rtl="0">
            <a:tabLst/>
          </a:pPr>
          <a:r>
            <a:rPr lang="nb-NO" sz="2800" dirty="0" smtClean="0"/>
            <a:t>Nye beregningsregler </a:t>
          </a:r>
          <a:br>
            <a:rPr lang="nb-NO" sz="2800" dirty="0" smtClean="0"/>
          </a:br>
          <a:r>
            <a:rPr lang="nb-NO" sz="2800" dirty="0" smtClean="0"/>
            <a:t>bare for </a:t>
          </a:r>
          <a:r>
            <a:rPr lang="nb-NO" sz="2800" i="1" dirty="0" smtClean="0"/>
            <a:t>nye</a:t>
          </a:r>
          <a:r>
            <a:rPr lang="nb-NO" sz="2800" dirty="0" smtClean="0"/>
            <a:t> uføre</a:t>
          </a:r>
          <a:endParaRPr lang="nb-NO" sz="2800" dirty="0"/>
        </a:p>
      </dgm:t>
    </dgm:pt>
    <dgm:pt modelId="{4BEC8BE7-D082-4F04-87E7-873DBD6EA78A}" type="parTrans" cxnId="{F35BDC35-D7D5-45F1-BECD-7C0AF662E59E}">
      <dgm:prSet/>
      <dgm:spPr/>
      <dgm:t>
        <a:bodyPr/>
        <a:lstStyle/>
        <a:p>
          <a:endParaRPr lang="nb-NO"/>
        </a:p>
      </dgm:t>
    </dgm:pt>
    <dgm:pt modelId="{095169F2-73D9-49AC-AFBD-356543F58D7A}" type="sibTrans" cxnId="{F35BDC35-D7D5-45F1-BECD-7C0AF662E59E}">
      <dgm:prSet/>
      <dgm:spPr/>
      <dgm:t>
        <a:bodyPr/>
        <a:lstStyle/>
        <a:p>
          <a:endParaRPr lang="nb-NO"/>
        </a:p>
      </dgm:t>
    </dgm:pt>
    <dgm:pt modelId="{4212001E-96CC-4F71-B5C3-0FC32C2B2355}">
      <dgm:prSet custT="1"/>
      <dgm:spPr>
        <a:solidFill>
          <a:srgbClr val="4F81BD"/>
        </a:solidFill>
      </dgm:spPr>
      <dgm:t>
        <a:bodyPr/>
        <a:lstStyle/>
        <a:p>
          <a:pPr rtl="0"/>
          <a:r>
            <a:rPr lang="nb-NO" sz="2800" dirty="0" smtClean="0"/>
            <a:t>Dagens uførepensjonister skal beholde den ytelsen de har etter skatt …</a:t>
          </a:r>
          <a:endParaRPr lang="nb-NO" sz="2800" dirty="0"/>
        </a:p>
      </dgm:t>
    </dgm:pt>
    <dgm:pt modelId="{987B9E3F-441F-44BB-BD99-B11158C19C25}" type="parTrans" cxnId="{D582C500-EA35-4BAE-AA10-F179CACE1D60}">
      <dgm:prSet/>
      <dgm:spPr/>
      <dgm:t>
        <a:bodyPr/>
        <a:lstStyle/>
        <a:p>
          <a:endParaRPr lang="nb-NO"/>
        </a:p>
      </dgm:t>
    </dgm:pt>
    <dgm:pt modelId="{7A69443F-92B2-44E3-B7BD-0D12D9A13083}" type="sibTrans" cxnId="{D582C500-EA35-4BAE-AA10-F179CACE1D60}">
      <dgm:prSet/>
      <dgm:spPr/>
      <dgm:t>
        <a:bodyPr/>
        <a:lstStyle/>
        <a:p>
          <a:endParaRPr lang="nb-NO"/>
        </a:p>
      </dgm:t>
    </dgm:pt>
    <dgm:pt modelId="{8C267404-F3F7-490B-AA07-134E01E14B14}">
      <dgm:prSet custT="1"/>
      <dgm:spPr>
        <a:solidFill>
          <a:srgbClr val="4F81BD"/>
        </a:solidFill>
      </dgm:spPr>
      <dgm:t>
        <a:bodyPr/>
        <a:lstStyle/>
        <a:p>
          <a:pPr rtl="0"/>
          <a:r>
            <a:rPr lang="nb-NO" sz="2800" dirty="0" smtClean="0"/>
            <a:t>… men de overføres </a:t>
          </a:r>
          <a:br>
            <a:rPr lang="nb-NO" sz="2800" dirty="0" smtClean="0"/>
          </a:br>
          <a:r>
            <a:rPr lang="nb-NO" sz="2800" dirty="0" smtClean="0"/>
            <a:t>til nye beregningsregler</a:t>
          </a:r>
          <a:endParaRPr lang="nb-NO" sz="2800" dirty="0"/>
        </a:p>
      </dgm:t>
    </dgm:pt>
    <dgm:pt modelId="{26959DF9-F859-4BFE-8882-8E0592E63FCE}" type="parTrans" cxnId="{1F0AF4C6-18C5-4E50-9895-D50FC83371AB}">
      <dgm:prSet/>
      <dgm:spPr/>
      <dgm:t>
        <a:bodyPr/>
        <a:lstStyle/>
        <a:p>
          <a:endParaRPr lang="nb-NO"/>
        </a:p>
      </dgm:t>
    </dgm:pt>
    <dgm:pt modelId="{B61A6262-5878-443C-8649-4E3363054053}" type="sibTrans" cxnId="{1F0AF4C6-18C5-4E50-9895-D50FC83371AB}">
      <dgm:prSet/>
      <dgm:spPr/>
      <dgm:t>
        <a:bodyPr/>
        <a:lstStyle/>
        <a:p>
          <a:endParaRPr lang="nb-NO"/>
        </a:p>
      </dgm:t>
    </dgm:pt>
    <dgm:pt modelId="{C716320C-B4F3-47AD-A12F-1D77EB230F89}" type="pres">
      <dgm:prSet presAssocID="{2035207E-F042-456A-B94E-1D06BF8D32F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59D2B34-778D-40C9-8C9B-5E7A87B48A5B}" type="pres">
      <dgm:prSet presAssocID="{2035207E-F042-456A-B94E-1D06BF8D32F5}" presName="dummyMaxCanvas" presStyleCnt="0">
        <dgm:presLayoutVars/>
      </dgm:prSet>
      <dgm:spPr/>
    </dgm:pt>
    <dgm:pt modelId="{AE8C15DD-67FB-45B8-821B-CB46CF0DE309}" type="pres">
      <dgm:prSet presAssocID="{2035207E-F042-456A-B94E-1D06BF8D32F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CA38FDB-633F-4CD4-92B7-EE8A8696394B}" type="pres">
      <dgm:prSet presAssocID="{2035207E-F042-456A-B94E-1D06BF8D32F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7B98D15-D633-4DFD-A614-1A58CFC45DE2}" type="pres">
      <dgm:prSet presAssocID="{2035207E-F042-456A-B94E-1D06BF8D32F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4B2436-F6F1-4495-B87E-A9C53DE0FE79}" type="pres">
      <dgm:prSet presAssocID="{2035207E-F042-456A-B94E-1D06BF8D32F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00172BE-814A-480D-81C6-3566D2D8EB7C}" type="pres">
      <dgm:prSet presAssocID="{2035207E-F042-456A-B94E-1D06BF8D32F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95AC36-FB16-4E5D-AD9E-9AC98970AB3B}" type="pres">
      <dgm:prSet presAssocID="{2035207E-F042-456A-B94E-1D06BF8D32F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D15426B-A574-47F5-8F3D-F9AB95F5C448}" type="pres">
      <dgm:prSet presAssocID="{2035207E-F042-456A-B94E-1D06BF8D32F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4EE0BCF-CF1A-4040-AF32-6AC0D416ADCA}" type="pres">
      <dgm:prSet presAssocID="{2035207E-F042-456A-B94E-1D06BF8D32F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F0CE83F-6100-428A-A9E3-9B328FA1ADAC}" type="presOf" srcId="{4212001E-96CC-4F71-B5C3-0FC32C2B2355}" destId="{7D15426B-A574-47F5-8F3D-F9AB95F5C448}" srcOrd="1" destOrd="0" presId="urn:microsoft.com/office/officeart/2005/8/layout/vProcess5"/>
    <dgm:cxn modelId="{F35BDC35-D7D5-45F1-BECD-7C0AF662E59E}" srcId="{2035207E-F042-456A-B94E-1D06BF8D32F5}" destId="{3FC9FB20-B6F4-4A20-8766-3AA4ADC93DEA}" srcOrd="0" destOrd="0" parTransId="{4BEC8BE7-D082-4F04-87E7-873DBD6EA78A}" sibTransId="{095169F2-73D9-49AC-AFBD-356543F58D7A}"/>
    <dgm:cxn modelId="{B368D477-DAF7-47BA-8406-C0166FC84FE7}" type="presOf" srcId="{095169F2-73D9-49AC-AFBD-356543F58D7A}" destId="{314B2436-F6F1-4495-B87E-A9C53DE0FE79}" srcOrd="0" destOrd="0" presId="urn:microsoft.com/office/officeart/2005/8/layout/vProcess5"/>
    <dgm:cxn modelId="{D582C500-EA35-4BAE-AA10-F179CACE1D60}" srcId="{2035207E-F042-456A-B94E-1D06BF8D32F5}" destId="{4212001E-96CC-4F71-B5C3-0FC32C2B2355}" srcOrd="1" destOrd="0" parTransId="{987B9E3F-441F-44BB-BD99-B11158C19C25}" sibTransId="{7A69443F-92B2-44E3-B7BD-0D12D9A13083}"/>
    <dgm:cxn modelId="{1F0AF4C6-18C5-4E50-9895-D50FC83371AB}" srcId="{2035207E-F042-456A-B94E-1D06BF8D32F5}" destId="{8C267404-F3F7-490B-AA07-134E01E14B14}" srcOrd="2" destOrd="0" parTransId="{26959DF9-F859-4BFE-8882-8E0592E63FCE}" sibTransId="{B61A6262-5878-443C-8649-4E3363054053}"/>
    <dgm:cxn modelId="{F1AE2CB8-7BE3-40F5-857A-5DA7999F98C4}" type="presOf" srcId="{3FC9FB20-B6F4-4A20-8766-3AA4ADC93DEA}" destId="{4E95AC36-FB16-4E5D-AD9E-9AC98970AB3B}" srcOrd="1" destOrd="0" presId="urn:microsoft.com/office/officeart/2005/8/layout/vProcess5"/>
    <dgm:cxn modelId="{A522899B-44BD-491E-92B1-B8E9D6EE595C}" type="presOf" srcId="{8C267404-F3F7-490B-AA07-134E01E14B14}" destId="{C7B98D15-D633-4DFD-A614-1A58CFC45DE2}" srcOrd="0" destOrd="0" presId="urn:microsoft.com/office/officeart/2005/8/layout/vProcess5"/>
    <dgm:cxn modelId="{2E4D7FD7-CB7D-48E2-9ED2-3986F93F04C5}" type="presOf" srcId="{7A69443F-92B2-44E3-B7BD-0D12D9A13083}" destId="{700172BE-814A-480D-81C6-3566D2D8EB7C}" srcOrd="0" destOrd="0" presId="urn:microsoft.com/office/officeart/2005/8/layout/vProcess5"/>
    <dgm:cxn modelId="{74D2A6C3-F088-4420-BBCC-8EA63E0A7D94}" type="presOf" srcId="{3FC9FB20-B6F4-4A20-8766-3AA4ADC93DEA}" destId="{AE8C15DD-67FB-45B8-821B-CB46CF0DE309}" srcOrd="0" destOrd="0" presId="urn:microsoft.com/office/officeart/2005/8/layout/vProcess5"/>
    <dgm:cxn modelId="{A99CD443-1667-48D6-ADF4-71CAE42D9856}" type="presOf" srcId="{8C267404-F3F7-490B-AA07-134E01E14B14}" destId="{34EE0BCF-CF1A-4040-AF32-6AC0D416ADCA}" srcOrd="1" destOrd="0" presId="urn:microsoft.com/office/officeart/2005/8/layout/vProcess5"/>
    <dgm:cxn modelId="{792FF15B-EA36-4056-8CE7-BAD4E3EFB913}" type="presOf" srcId="{2035207E-F042-456A-B94E-1D06BF8D32F5}" destId="{C716320C-B4F3-47AD-A12F-1D77EB230F89}" srcOrd="0" destOrd="0" presId="urn:microsoft.com/office/officeart/2005/8/layout/vProcess5"/>
    <dgm:cxn modelId="{16104F30-2BEB-49A6-8085-DB3A03DD796B}" type="presOf" srcId="{4212001E-96CC-4F71-B5C3-0FC32C2B2355}" destId="{3CA38FDB-633F-4CD4-92B7-EE8A8696394B}" srcOrd="0" destOrd="0" presId="urn:microsoft.com/office/officeart/2005/8/layout/vProcess5"/>
    <dgm:cxn modelId="{1C137943-D98F-484D-8BEE-41BCC7D5AD5F}" type="presParOf" srcId="{C716320C-B4F3-47AD-A12F-1D77EB230F89}" destId="{359D2B34-778D-40C9-8C9B-5E7A87B48A5B}" srcOrd="0" destOrd="0" presId="urn:microsoft.com/office/officeart/2005/8/layout/vProcess5"/>
    <dgm:cxn modelId="{A438C65D-0A28-43BD-8B95-60131EBE0758}" type="presParOf" srcId="{C716320C-B4F3-47AD-A12F-1D77EB230F89}" destId="{AE8C15DD-67FB-45B8-821B-CB46CF0DE309}" srcOrd="1" destOrd="0" presId="urn:microsoft.com/office/officeart/2005/8/layout/vProcess5"/>
    <dgm:cxn modelId="{0911DF88-3BBA-44B6-A490-612333665E80}" type="presParOf" srcId="{C716320C-B4F3-47AD-A12F-1D77EB230F89}" destId="{3CA38FDB-633F-4CD4-92B7-EE8A8696394B}" srcOrd="2" destOrd="0" presId="urn:microsoft.com/office/officeart/2005/8/layout/vProcess5"/>
    <dgm:cxn modelId="{A954FC05-3C0F-4E31-BAC4-7A221F33E4B8}" type="presParOf" srcId="{C716320C-B4F3-47AD-A12F-1D77EB230F89}" destId="{C7B98D15-D633-4DFD-A614-1A58CFC45DE2}" srcOrd="3" destOrd="0" presId="urn:microsoft.com/office/officeart/2005/8/layout/vProcess5"/>
    <dgm:cxn modelId="{C076DD7E-ADC7-49B5-AAF7-F811C0579BA0}" type="presParOf" srcId="{C716320C-B4F3-47AD-A12F-1D77EB230F89}" destId="{314B2436-F6F1-4495-B87E-A9C53DE0FE79}" srcOrd="4" destOrd="0" presId="urn:microsoft.com/office/officeart/2005/8/layout/vProcess5"/>
    <dgm:cxn modelId="{689691C1-EBD4-45D6-B7D0-969C6297EDEB}" type="presParOf" srcId="{C716320C-B4F3-47AD-A12F-1D77EB230F89}" destId="{700172BE-814A-480D-81C6-3566D2D8EB7C}" srcOrd="5" destOrd="0" presId="urn:microsoft.com/office/officeart/2005/8/layout/vProcess5"/>
    <dgm:cxn modelId="{235FA3F7-67F5-4F40-9D4D-A38D9442ECDA}" type="presParOf" srcId="{C716320C-B4F3-47AD-A12F-1D77EB230F89}" destId="{4E95AC36-FB16-4E5D-AD9E-9AC98970AB3B}" srcOrd="6" destOrd="0" presId="urn:microsoft.com/office/officeart/2005/8/layout/vProcess5"/>
    <dgm:cxn modelId="{9E7E1784-5CE9-4D81-957C-FB4A29CD817D}" type="presParOf" srcId="{C716320C-B4F3-47AD-A12F-1D77EB230F89}" destId="{7D15426B-A574-47F5-8F3D-F9AB95F5C448}" srcOrd="7" destOrd="0" presId="urn:microsoft.com/office/officeart/2005/8/layout/vProcess5"/>
    <dgm:cxn modelId="{5DA8A456-C62C-4FEF-91E1-CC2CD11D857A}" type="presParOf" srcId="{C716320C-B4F3-47AD-A12F-1D77EB230F89}" destId="{34EE0BCF-CF1A-4040-AF32-6AC0D416ADC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D920-4773-4DE3-B8AF-3623753AB179}">
      <dsp:nvSpPr>
        <dsp:cNvPr id="0" name=""/>
        <dsp:cNvSpPr/>
      </dsp:nvSpPr>
      <dsp:spPr>
        <a:xfrm>
          <a:off x="0" y="406369"/>
          <a:ext cx="8208911" cy="1136307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- Ny uføreordning i folketrygden</a:t>
          </a:r>
          <a:endParaRPr lang="nb-NO" sz="3100" kern="1200" dirty="0"/>
        </a:p>
      </dsp:txBody>
      <dsp:txXfrm>
        <a:off x="55470" y="461839"/>
        <a:ext cx="8097971" cy="1025367"/>
      </dsp:txXfrm>
    </dsp:sp>
    <dsp:sp modelId="{DA190FEF-3020-43C0-998E-70946CADB17A}">
      <dsp:nvSpPr>
        <dsp:cNvPr id="0" name=""/>
        <dsp:cNvSpPr/>
      </dsp:nvSpPr>
      <dsp:spPr>
        <a:xfrm>
          <a:off x="0" y="1525058"/>
          <a:ext cx="820891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nb-NO" sz="2400" kern="1200" dirty="0"/>
        </a:p>
      </dsp:txBody>
      <dsp:txXfrm>
        <a:off x="0" y="1525058"/>
        <a:ext cx="8208911" cy="513360"/>
      </dsp:txXfrm>
    </dsp:sp>
    <dsp:sp modelId="{86CB1743-378E-4485-BA61-68D6871E191E}">
      <dsp:nvSpPr>
        <dsp:cNvPr id="0" name=""/>
        <dsp:cNvSpPr/>
      </dsp:nvSpPr>
      <dsp:spPr>
        <a:xfrm>
          <a:off x="0" y="1835526"/>
          <a:ext cx="8208911" cy="1136307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- Regler for alderspensjon til uføre</a:t>
          </a:r>
        </a:p>
      </dsp:txBody>
      <dsp:txXfrm>
        <a:off x="55470" y="1890996"/>
        <a:ext cx="8097971" cy="1025367"/>
      </dsp:txXfrm>
    </dsp:sp>
    <dsp:sp modelId="{E8638B79-0E69-4D31-BCA1-1B915B35A0C2}">
      <dsp:nvSpPr>
        <dsp:cNvPr id="0" name=""/>
        <dsp:cNvSpPr/>
      </dsp:nvSpPr>
      <dsp:spPr>
        <a:xfrm>
          <a:off x="0" y="3264006"/>
          <a:ext cx="8208911" cy="1136307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- Ny uføreordning i tjenestepensjonsordningene</a:t>
          </a:r>
        </a:p>
      </dsp:txBody>
      <dsp:txXfrm>
        <a:off x="55470" y="3319476"/>
        <a:ext cx="8097971" cy="1025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B45C-7283-4488-8BD4-468FBFEE742D}">
      <dsp:nvSpPr>
        <dsp:cNvPr id="0" name=""/>
        <dsp:cNvSpPr/>
      </dsp:nvSpPr>
      <dsp:spPr>
        <a:xfrm>
          <a:off x="0" y="0"/>
          <a:ext cx="6824194" cy="2036683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nb-NO" sz="3000" kern="1200" dirty="0" smtClean="0"/>
            <a:t>Ny uføretrygd erstatter bortfall av inntekt </a:t>
          </a:r>
          <a:endParaRPr lang="nb-NO" sz="3000" kern="1200" dirty="0"/>
        </a:p>
      </dsp:txBody>
      <dsp:txXfrm>
        <a:off x="59652" y="59652"/>
        <a:ext cx="4719124" cy="1917379"/>
      </dsp:txXfrm>
    </dsp:sp>
    <dsp:sp modelId="{B1F6FBC3-278A-4CE0-8373-916BEAE74D10}">
      <dsp:nvSpPr>
        <dsp:cNvPr id="0" name=""/>
        <dsp:cNvSpPr/>
      </dsp:nvSpPr>
      <dsp:spPr>
        <a:xfrm>
          <a:off x="1203382" y="2488750"/>
          <a:ext cx="6824194" cy="2036683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/>
            <a:t>Beregnes ut fra gjennomsnittlig inntekt i de 3 beste av de 5 siste årene før uførheten</a:t>
          </a:r>
          <a:endParaRPr lang="nb-NO" sz="3000" kern="1200" dirty="0"/>
        </a:p>
      </dsp:txBody>
      <dsp:txXfrm>
        <a:off x="1263034" y="2548402"/>
        <a:ext cx="4176776" cy="1917379"/>
      </dsp:txXfrm>
    </dsp:sp>
    <dsp:sp modelId="{E3E4924A-A578-4318-B83A-B26861A9BA50}">
      <dsp:nvSpPr>
        <dsp:cNvPr id="0" name=""/>
        <dsp:cNvSpPr/>
      </dsp:nvSpPr>
      <dsp:spPr>
        <a:xfrm>
          <a:off x="5500350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kern="1200"/>
        </a:p>
      </dsp:txBody>
      <dsp:txXfrm>
        <a:off x="5798215" y="1601059"/>
        <a:ext cx="728114" cy="996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DC3FE-0885-464C-B8CF-F7595E4B9507}">
      <dsp:nvSpPr>
        <dsp:cNvPr id="0" name=""/>
        <dsp:cNvSpPr/>
      </dsp:nvSpPr>
      <dsp:spPr>
        <a:xfrm>
          <a:off x="0" y="543261"/>
          <a:ext cx="76318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21904-7DD9-4CA4-91E2-E0E0D79E04C5}">
      <dsp:nvSpPr>
        <dsp:cNvPr id="0" name=""/>
        <dsp:cNvSpPr/>
      </dsp:nvSpPr>
      <dsp:spPr>
        <a:xfrm>
          <a:off x="381591" y="41421"/>
          <a:ext cx="5342286" cy="100368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6" tIns="0" rIns="201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Uføretrygden er 66 prosent av beregningsgrunnlaget – opp til 6 G</a:t>
          </a:r>
          <a:endParaRPr lang="nb-NO" sz="2400" kern="1200" dirty="0"/>
        </a:p>
      </dsp:txBody>
      <dsp:txXfrm>
        <a:off x="430587" y="90417"/>
        <a:ext cx="5244294" cy="905688"/>
      </dsp:txXfrm>
    </dsp:sp>
    <dsp:sp modelId="{E0BD674A-1809-4665-B273-E097EF8B9A98}">
      <dsp:nvSpPr>
        <dsp:cNvPr id="0" name=""/>
        <dsp:cNvSpPr/>
      </dsp:nvSpPr>
      <dsp:spPr>
        <a:xfrm>
          <a:off x="0" y="2085501"/>
          <a:ext cx="76318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EF66-59F6-441C-A65D-D10E5C7C4C3D}">
      <dsp:nvSpPr>
        <dsp:cNvPr id="0" name=""/>
        <dsp:cNvSpPr/>
      </dsp:nvSpPr>
      <dsp:spPr>
        <a:xfrm>
          <a:off x="381591" y="1583661"/>
          <a:ext cx="5342286" cy="100368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6" tIns="0" rIns="201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Minsteytelsen videreført på dagens nivå etter skatt</a:t>
          </a:r>
          <a:endParaRPr lang="nb-NO" sz="2400" kern="1200" dirty="0"/>
        </a:p>
      </dsp:txBody>
      <dsp:txXfrm>
        <a:off x="430587" y="1632657"/>
        <a:ext cx="5244294" cy="905688"/>
      </dsp:txXfrm>
    </dsp:sp>
    <dsp:sp modelId="{1296013B-B81D-4FE5-87D1-EE6CDCCB154E}">
      <dsp:nvSpPr>
        <dsp:cNvPr id="0" name=""/>
        <dsp:cNvSpPr/>
      </dsp:nvSpPr>
      <dsp:spPr>
        <a:xfrm>
          <a:off x="0" y="3627741"/>
          <a:ext cx="76318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4F147-1505-4886-9505-A0C36F487BA5}">
      <dsp:nvSpPr>
        <dsp:cNvPr id="0" name=""/>
        <dsp:cNvSpPr/>
      </dsp:nvSpPr>
      <dsp:spPr>
        <a:xfrm>
          <a:off x="381591" y="3125901"/>
          <a:ext cx="5342286" cy="100368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26" tIns="0" rIns="201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Uføretrygden skal reguleres med lønnsveksten</a:t>
          </a:r>
          <a:endParaRPr lang="nb-NO" sz="2400" kern="1200" dirty="0"/>
        </a:p>
      </dsp:txBody>
      <dsp:txXfrm>
        <a:off x="430587" y="3174897"/>
        <a:ext cx="5244294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C15DD-67FB-45B8-821B-CB46CF0DE309}">
      <dsp:nvSpPr>
        <dsp:cNvPr id="0" name=""/>
        <dsp:cNvSpPr/>
      </dsp:nvSpPr>
      <dsp:spPr>
        <a:xfrm>
          <a:off x="0" y="0"/>
          <a:ext cx="6487062" cy="1303782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nb-NO" sz="2800" kern="1200" dirty="0" smtClean="0"/>
            <a:t>Nye beregningsregler </a:t>
          </a:r>
          <a:br>
            <a:rPr lang="nb-NO" sz="2800" kern="1200" dirty="0" smtClean="0"/>
          </a:br>
          <a:r>
            <a:rPr lang="nb-NO" sz="2800" kern="1200" dirty="0" smtClean="0"/>
            <a:t>bare for </a:t>
          </a:r>
          <a:r>
            <a:rPr lang="nb-NO" sz="2800" i="1" kern="1200" dirty="0" smtClean="0"/>
            <a:t>nye</a:t>
          </a:r>
          <a:r>
            <a:rPr lang="nb-NO" sz="2800" kern="1200" dirty="0" smtClean="0"/>
            <a:t> uføre</a:t>
          </a:r>
          <a:endParaRPr lang="nb-NO" sz="2800" kern="1200" dirty="0"/>
        </a:p>
      </dsp:txBody>
      <dsp:txXfrm>
        <a:off x="38186" y="38186"/>
        <a:ext cx="5080179" cy="1227410"/>
      </dsp:txXfrm>
    </dsp:sp>
    <dsp:sp modelId="{3CA38FDB-633F-4CD4-92B7-EE8A8696394B}">
      <dsp:nvSpPr>
        <dsp:cNvPr id="0" name=""/>
        <dsp:cNvSpPr/>
      </dsp:nvSpPr>
      <dsp:spPr>
        <a:xfrm>
          <a:off x="572387" y="1521080"/>
          <a:ext cx="6487062" cy="1303782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Dagens uførepensjonister skal beholde den ytelsen de har etter skatt …</a:t>
          </a:r>
          <a:endParaRPr lang="nb-NO" sz="2800" kern="1200" dirty="0"/>
        </a:p>
      </dsp:txBody>
      <dsp:txXfrm>
        <a:off x="610573" y="1559266"/>
        <a:ext cx="4990843" cy="1227410"/>
      </dsp:txXfrm>
    </dsp:sp>
    <dsp:sp modelId="{C7B98D15-D633-4DFD-A614-1A58CFC45DE2}">
      <dsp:nvSpPr>
        <dsp:cNvPr id="0" name=""/>
        <dsp:cNvSpPr/>
      </dsp:nvSpPr>
      <dsp:spPr>
        <a:xfrm>
          <a:off x="1144775" y="3042160"/>
          <a:ext cx="6487062" cy="1303782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… men de overføres </a:t>
          </a:r>
          <a:br>
            <a:rPr lang="nb-NO" sz="2800" kern="1200" dirty="0" smtClean="0"/>
          </a:br>
          <a:r>
            <a:rPr lang="nb-NO" sz="2800" kern="1200" dirty="0" smtClean="0"/>
            <a:t>til nye beregningsregler</a:t>
          </a:r>
          <a:endParaRPr lang="nb-NO" sz="2800" kern="1200" dirty="0"/>
        </a:p>
      </dsp:txBody>
      <dsp:txXfrm>
        <a:off x="1182961" y="3080346"/>
        <a:ext cx="4990843" cy="1227410"/>
      </dsp:txXfrm>
    </dsp:sp>
    <dsp:sp modelId="{314B2436-F6F1-4495-B87E-A9C53DE0FE79}">
      <dsp:nvSpPr>
        <dsp:cNvPr id="0" name=""/>
        <dsp:cNvSpPr/>
      </dsp:nvSpPr>
      <dsp:spPr>
        <a:xfrm>
          <a:off x="5639603" y="988702"/>
          <a:ext cx="847458" cy="8474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kern="1200"/>
        </a:p>
      </dsp:txBody>
      <dsp:txXfrm>
        <a:off x="5830281" y="988702"/>
        <a:ext cx="466102" cy="637712"/>
      </dsp:txXfrm>
    </dsp:sp>
    <dsp:sp modelId="{700172BE-814A-480D-81C6-3566D2D8EB7C}">
      <dsp:nvSpPr>
        <dsp:cNvPr id="0" name=""/>
        <dsp:cNvSpPr/>
      </dsp:nvSpPr>
      <dsp:spPr>
        <a:xfrm>
          <a:off x="6211991" y="2501090"/>
          <a:ext cx="847458" cy="8474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kern="1200"/>
        </a:p>
      </dsp:txBody>
      <dsp:txXfrm>
        <a:off x="6402669" y="2501090"/>
        <a:ext cx="466102" cy="637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201D-4EDF-4DB2-806C-BE3AAA3C2E97}" type="datetimeFigureOut">
              <a:rPr lang="nb-NO" smtClean="0"/>
              <a:pPr/>
              <a:t>13.10.2015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1696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14BEA-F0FF-45C6-9019-5E40D5160E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13.10.2015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1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8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21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43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40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74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spect="1"/>
          </p:cNvSpPr>
          <p:nvPr userDrawn="1"/>
        </p:nvSpPr>
        <p:spPr>
          <a:xfrm>
            <a:off x="0" y="2124000"/>
            <a:ext cx="12192000" cy="4032448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7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501008"/>
            <a:ext cx="3384625" cy="2808312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12192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3" y="-268287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58851" y="2060850"/>
            <a:ext cx="10176933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8851" y="3886201"/>
            <a:ext cx="10176933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4652964"/>
            <a:ext cx="10176933" cy="323851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3C02FE5-4665-4B69-B193-1E83944FE311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832992" y="4929011"/>
            <a:ext cx="24489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ASD mal ENGELSK</a:t>
            </a:r>
            <a:r>
              <a:rPr lang="nb-NO" sz="1200" dirty="0" smtClean="0"/>
              <a:t> under ”oppsett”.</a:t>
            </a:r>
            <a:endParaRPr lang="nb-NO" sz="1200" dirty="0"/>
          </a:p>
        </p:txBody>
      </p:sp>
      <p:pic>
        <p:nvPicPr>
          <p:cNvPr id="12" name="Bilde 11" descr="ASD2CB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89487" y="548680"/>
            <a:ext cx="1670609" cy="99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958851" y="1592265"/>
            <a:ext cx="10176933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E768-0471-49D2-8DC5-825B692613B8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958851" y="1592265"/>
            <a:ext cx="10176933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420B-3503-494D-980D-24562D808972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8851" y="1600202"/>
            <a:ext cx="5035549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493818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F000-B6D5-4C8E-B2B7-50A80A5FB2B6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3"/>
          <p:cNvSpPr txBox="1">
            <a:spLocks/>
          </p:cNvSpPr>
          <p:nvPr userDrawn="1"/>
        </p:nvSpPr>
        <p:spPr>
          <a:xfrm>
            <a:off x="96011" y="6525344"/>
            <a:ext cx="719403" cy="2606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81674-E20B-47A5-8B3E-8500F2C9A501}" type="slidenum"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spect="1"/>
          </p:cNvSpPr>
          <p:nvPr userDrawn="1"/>
        </p:nvSpPr>
        <p:spPr>
          <a:xfrm>
            <a:off x="0" y="2124000"/>
            <a:ext cx="12192000" cy="4032448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0" y="6300788"/>
            <a:ext cx="12192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3" y="-268287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3505200" y="5299078"/>
            <a:ext cx="32173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58851" y="2060850"/>
            <a:ext cx="10176933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8851" y="3886201"/>
            <a:ext cx="10176933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4652964"/>
            <a:ext cx="10176933" cy="323851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995EAD-8A68-4DEE-A668-F445693F7870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pic>
        <p:nvPicPr>
          <p:cNvPr id="14" name="Bilde 13" descr="ASD2CB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71136" y="547200"/>
            <a:ext cx="2649728" cy="993648"/>
          </a:xfrm>
          <a:prstGeom prst="rect">
            <a:avLst/>
          </a:prstGeom>
        </p:spPr>
      </p:pic>
      <p:pic>
        <p:nvPicPr>
          <p:cNvPr id="16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3501008"/>
            <a:ext cx="3384625" cy="2808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spect="1"/>
          </p:cNvSpPr>
          <p:nvPr userDrawn="1"/>
        </p:nvSpPr>
        <p:spPr>
          <a:xfrm>
            <a:off x="0" y="2124000"/>
            <a:ext cx="12192000" cy="4032448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4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501008"/>
            <a:ext cx="3384625" cy="2808312"/>
          </a:xfrm>
          <a:prstGeom prst="rect">
            <a:avLst/>
          </a:prstGeom>
          <a:noFill/>
        </p:spPr>
      </p:pic>
      <p:pic>
        <p:nvPicPr>
          <p:cNvPr id="13" name="Bilde 12" descr="AS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79388" y="547201"/>
            <a:ext cx="3633224" cy="993651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12192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3" y="-268287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58851" y="2060850"/>
            <a:ext cx="101769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8851" y="3886201"/>
            <a:ext cx="10176933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4652964"/>
            <a:ext cx="10176933" cy="323851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AE57D28-B19B-4CCD-9BA6-2644FE0AB910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929003" y="4977175"/>
            <a:ext cx="24489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ASD mal NORSK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880784" y="4375151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redigere 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tittel </a:t>
            </a:r>
            <a:r>
              <a:rPr lang="nb-NO" sz="1200" dirty="0"/>
              <a:t>på </a:t>
            </a:r>
            <a:r>
              <a:rPr lang="nb-NO" sz="1200" dirty="0" smtClean="0"/>
              <a:t>presentasjonen:</a:t>
            </a:r>
            <a:endParaRPr lang="nb-NO" sz="1200" dirty="0"/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95251" y="-276225"/>
            <a:ext cx="55668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929466" y="1592264"/>
            <a:ext cx="244898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10175784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B896-11D7-4FF3-98BC-F6E7DB575CC4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10175784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6487-0AEB-4587-AB8B-EE5149632330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880784" y="4375151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redigere 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tittel </a:t>
            </a:r>
            <a:r>
              <a:rPr lang="nb-NO" sz="1200" dirty="0"/>
              <a:t>på </a:t>
            </a:r>
            <a:r>
              <a:rPr lang="nb-NO" sz="1200" dirty="0" smtClean="0"/>
              <a:t>presentasjonen:</a:t>
            </a:r>
            <a:endParaRPr lang="nb-NO" sz="1200" dirty="0"/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BE45-772C-4988-ACA5-996E38A7DE2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B518-1C53-4029-8E0A-4694C3522512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9600000" y="2106000"/>
            <a:ext cx="2592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9600000" y="4212000"/>
            <a:ext cx="2592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2035-0449-442D-9151-7754F77A8C87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9600000" y="1580400"/>
            <a:ext cx="2592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9600000" y="3160800"/>
            <a:ext cx="2592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9600000" y="4737600"/>
            <a:ext cx="2592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10175784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EF39-231E-4A80-9796-21A8AF6FDBB3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929466" y="1592266"/>
            <a:ext cx="244898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880784" y="4375151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redigere 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tittel </a:t>
            </a:r>
            <a:r>
              <a:rPr lang="nb-NO" sz="1200" dirty="0"/>
              <a:t>på </a:t>
            </a:r>
            <a:r>
              <a:rPr lang="nb-NO" sz="1200" dirty="0" smtClean="0"/>
              <a:t>presentasjonen:</a:t>
            </a:r>
            <a:endParaRPr lang="nb-NO" sz="1200" dirty="0"/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12" name="Vinkel 11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3"/>
          <p:cNvSpPr txBox="1">
            <a:spLocks/>
          </p:cNvSpPr>
          <p:nvPr userDrawn="1"/>
        </p:nvSpPr>
        <p:spPr>
          <a:xfrm>
            <a:off x="96011" y="6525344"/>
            <a:ext cx="719403" cy="2606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81674-E20B-47A5-8B3E-8500F2C9A501}" type="slidenum"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3024717" y="474504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10175784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677-B7D4-4D38-84FD-310B7777B42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8D1-B88E-48CE-83B0-6B757554FAE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3121024" y="314097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8D1-B88E-48CE-83B0-6B757554FAE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3121024" y="314097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958851" y="296863"/>
            <a:ext cx="10176933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958851" y="1592265"/>
            <a:ext cx="10176933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A06B-E018-466F-9D60-D69889C1747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958851" y="1592265"/>
            <a:ext cx="10176933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88EC-1301-4E65-830A-B34D461D491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880784" y="5113341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ADs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8851" y="1600202"/>
            <a:ext cx="5035549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493818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25F5-86D6-4808-8F76-C4D4D8C948B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spect="1"/>
          </p:cNvSpPr>
          <p:nvPr userDrawn="1"/>
        </p:nvSpPr>
        <p:spPr>
          <a:xfrm>
            <a:off x="0" y="2124000"/>
            <a:ext cx="12192000" cy="4032448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0" y="6300788"/>
            <a:ext cx="12192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3" y="-268287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3505200" y="5299078"/>
            <a:ext cx="32173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58851" y="2060850"/>
            <a:ext cx="10176933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8851" y="3886201"/>
            <a:ext cx="10176933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4652964"/>
            <a:ext cx="10176933" cy="323851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995EAD-8A68-4DEE-A668-F445693F7870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pic>
        <p:nvPicPr>
          <p:cNvPr id="16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3501008"/>
            <a:ext cx="3384625" cy="2808312"/>
          </a:xfrm>
          <a:prstGeom prst="rect">
            <a:avLst/>
          </a:prstGeom>
          <a:noFill/>
        </p:spPr>
      </p:pic>
      <p:pic>
        <p:nvPicPr>
          <p:cNvPr id="13" name="Bilde 12" descr="AS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79388" y="547201"/>
            <a:ext cx="3633224" cy="993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10175784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063-DEAE-475B-8707-EED670EA856E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880784" y="4375151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redigere 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tittel </a:t>
            </a:r>
            <a:r>
              <a:rPr lang="nb-NO" sz="1200" dirty="0"/>
              <a:t>på </a:t>
            </a:r>
            <a:r>
              <a:rPr lang="nb-NO" sz="1200" dirty="0" smtClean="0"/>
              <a:t>presentasjonen:</a:t>
            </a:r>
            <a:endParaRPr lang="nb-NO" sz="1200" dirty="0"/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-2929466" y="1592266"/>
            <a:ext cx="244898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sp>
        <p:nvSpPr>
          <p:cNvPr id="11" name="Plassholder for lysbildenummer 3"/>
          <p:cNvSpPr txBox="1">
            <a:spLocks/>
          </p:cNvSpPr>
          <p:nvPr userDrawn="1"/>
        </p:nvSpPr>
        <p:spPr>
          <a:xfrm>
            <a:off x="96011" y="6525344"/>
            <a:ext cx="719403" cy="2606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81674-E20B-47A5-8B3E-8500F2C9A501}" type="slidenum"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9598527" y="1"/>
            <a:ext cx="2593476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B683-3FD9-40D2-B347-641029B275F0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9600000" y="2116800"/>
            <a:ext cx="2592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9600000" y="4233600"/>
            <a:ext cx="2592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9EC2-BF9F-4220-933B-4BD9A12ED80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849694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8496373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600000" y="0"/>
            <a:ext cx="2592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9600000" y="1587600"/>
            <a:ext cx="2592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9600000" y="3175200"/>
            <a:ext cx="2592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5BD9-068B-41A8-9006-7B851DB2D9B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9600000" y="4762800"/>
            <a:ext cx="2592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8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3024717" y="474504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17635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8"/>
            <a:ext cx="10175784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E9FC-A12C-4B5D-BC88-CC3788F1FD0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3073400" y="3717034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7B6-FCD0-4E05-878E-9691C54135F6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34523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3024717" y="474504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3073400" y="3717034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799"/>
            <a:ext cx="101282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7B6-FCD0-4E05-878E-9691C54135F6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34523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3024717" y="4745040"/>
            <a:ext cx="26881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3073400" y="3717034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958851" y="296863"/>
            <a:ext cx="10176933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ktangel 54"/>
          <p:cNvSpPr>
            <a:spLocks noChangeAspect="1"/>
          </p:cNvSpPr>
          <p:nvPr/>
        </p:nvSpPr>
        <p:spPr>
          <a:xfrm>
            <a:off x="0" y="6346800"/>
            <a:ext cx="12192000" cy="54000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958851" y="296863"/>
            <a:ext cx="101769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60970" y="1592264"/>
            <a:ext cx="10174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458884" y="6444716"/>
            <a:ext cx="28448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9E9840-991E-4900-AB98-E8D288D226AD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851" y="6444716"/>
            <a:ext cx="38608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pic>
        <p:nvPicPr>
          <p:cNvPr id="9" name="Bilde 9" descr="AD_tittelbilde962x425.jpg"/>
          <p:cNvPicPr>
            <a:picLocks noChangeAspect="1"/>
          </p:cNvPicPr>
          <p:nvPr/>
        </p:nvPicPr>
        <p:blipFill>
          <a:blip r:embed="rId15" cstate="print">
            <a:lum/>
          </a:blip>
          <a:srcRect l="70983" t="36501" b="31629"/>
          <a:stretch>
            <a:fillRect/>
          </a:stretch>
        </p:blipFill>
        <p:spPr bwMode="auto">
          <a:xfrm flipV="1">
            <a:off x="5562" y="6338203"/>
            <a:ext cx="795759" cy="5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7488158" y="6499092"/>
            <a:ext cx="422547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Arbeids- og sosialdepartementet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3" r:id="rId6"/>
    <p:sldLayoutId id="2147483966" r:id="rId7"/>
    <p:sldLayoutId id="2147483967" r:id="rId8"/>
    <p:sldLayoutId id="2147483986" r:id="rId9"/>
    <p:sldLayoutId id="2147483968" r:id="rId10"/>
    <p:sldLayoutId id="2147483969" r:id="rId11"/>
    <p:sldLayoutId id="2147483970" r:id="rId12"/>
    <p:sldLayoutId id="214748397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0" y="6346800"/>
            <a:ext cx="12192000" cy="54000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958851" y="296863"/>
            <a:ext cx="101769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60970" y="1592264"/>
            <a:ext cx="10174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123408" y="6444000"/>
            <a:ext cx="28448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9F93AC-53F9-4D32-BE2D-D0B9FE9199AC}" type="datetime4">
              <a:rPr lang="nb-NO" smtClean="0"/>
              <a:pPr>
                <a:defRPr/>
              </a:pPr>
              <a:t>13. oktober 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851" y="6444000"/>
            <a:ext cx="38608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872201" y="6422146"/>
            <a:ext cx="384143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of 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Labour</a:t>
            </a:r>
            <a:b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and Social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Affairs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Bilde 9" descr="AD_tittelbilde962x425.jpg"/>
          <p:cNvPicPr>
            <a:picLocks noChangeAspect="1"/>
          </p:cNvPicPr>
          <p:nvPr/>
        </p:nvPicPr>
        <p:blipFill>
          <a:blip r:embed="rId15" cstate="print">
            <a:lum/>
          </a:blip>
          <a:srcRect l="70983" t="36501" b="31629"/>
          <a:stretch>
            <a:fillRect/>
          </a:stretch>
        </p:blipFill>
        <p:spPr bwMode="auto">
          <a:xfrm flipV="1">
            <a:off x="5562" y="6338203"/>
            <a:ext cx="795759" cy="5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84" r:id="rId6"/>
    <p:sldLayoutId id="2147483977" r:id="rId7"/>
    <p:sldLayoutId id="2147483978" r:id="rId8"/>
    <p:sldLayoutId id="2147483987" r:id="rId9"/>
    <p:sldLayoutId id="2147483979" r:id="rId10"/>
    <p:sldLayoutId id="2147483980" r:id="rId11"/>
    <p:sldLayoutId id="2147483981" r:id="rId12"/>
    <p:sldLayoutId id="21474839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ctrTitle"/>
          </p:nvPr>
        </p:nvSpPr>
        <p:spPr>
          <a:xfrm>
            <a:off x="2279724" y="2924946"/>
            <a:ext cx="7632700" cy="1470025"/>
          </a:xfrm>
        </p:spPr>
        <p:txBody>
          <a:bodyPr/>
          <a:lstStyle/>
          <a:p>
            <a:r>
              <a:rPr lang="nb-NO" dirty="0" smtClean="0"/>
              <a:t>Uførereformen: Hva skjedde?</a:t>
            </a:r>
            <a:endParaRPr lang="nb-NO" dirty="0"/>
          </a:p>
        </p:txBody>
      </p:sp>
      <p:sp>
        <p:nvSpPr>
          <p:cNvPr id="21" name="Undertittel 20"/>
          <p:cNvSpPr>
            <a:spLocks noGrp="1"/>
          </p:cNvSpPr>
          <p:nvPr>
            <p:ph type="subTitle" idx="1"/>
          </p:nvPr>
        </p:nvSpPr>
        <p:spPr>
          <a:xfrm>
            <a:off x="2279724" y="4509121"/>
            <a:ext cx="7632700" cy="792087"/>
          </a:xfrm>
        </p:spPr>
        <p:txBody>
          <a:bodyPr/>
          <a:lstStyle/>
          <a:p>
            <a:r>
              <a:rPr lang="nb-NO" dirty="0" smtClean="0"/>
              <a:t>Forsikringsforeningen 14. oktober 2015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243138" y="5013177"/>
            <a:ext cx="7632700" cy="323851"/>
          </a:xfrm>
        </p:spPr>
        <p:txBody>
          <a:bodyPr/>
          <a:lstStyle/>
          <a:p>
            <a:r>
              <a:rPr lang="nb-NO" sz="2000" dirty="0"/>
              <a:t>Roar Bergan</a:t>
            </a:r>
          </a:p>
          <a:p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Mange fordeler med ny uføretrygd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59429" y="1592797"/>
            <a:ext cx="10176355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Enklere, mer målrettet og mer rettferdig system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Mer transparent for mottakerne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Beholder retten til innvilget uføretrygd </a:t>
            </a:r>
            <a:br>
              <a:rPr lang="nb-NO" dirty="0" smtClean="0"/>
            </a:br>
            <a:r>
              <a:rPr lang="nb-NO" dirty="0" smtClean="0"/>
              <a:t>–trygt å satse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Særlig tilpasset variabel arbeidsevne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Prioriterer de som </a:t>
            </a:r>
            <a:r>
              <a:rPr lang="nb-NO" i="1" dirty="0" smtClean="0"/>
              <a:t>ikke</a:t>
            </a:r>
            <a:r>
              <a:rPr lang="nb-NO" dirty="0" smtClean="0"/>
              <a:t> kan jobbe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pakmeds.com/wp-content/uploads/2011/05/FerrariCrash4.jpg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50000"/>
          </a:blip>
          <a:srcRect t="20647" b="7308"/>
          <a:stretch/>
        </p:blipFill>
        <p:spPr bwMode="auto">
          <a:xfrm>
            <a:off x="0" y="-266017"/>
            <a:ext cx="12192000" cy="6606072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evige spørsmålene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b-NO" sz="2800" dirty="0"/>
              <a:t>Barnetillegget</a:t>
            </a:r>
          </a:p>
          <a:p>
            <a:pPr>
              <a:spcBef>
                <a:spcPts val="1200"/>
              </a:spcBef>
            </a:pPr>
            <a:r>
              <a:rPr lang="nb-NO" sz="2800" dirty="0"/>
              <a:t>Unge uføre</a:t>
            </a:r>
          </a:p>
          <a:p>
            <a:pPr>
              <a:spcBef>
                <a:spcPts val="1200"/>
              </a:spcBef>
            </a:pPr>
            <a:r>
              <a:rPr lang="nb-NO" sz="2800" dirty="0"/>
              <a:t>Tilgangen av nye uføre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2. Alderspensjon til uføre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8"/>
            <a:ext cx="10176934" cy="4525963"/>
          </a:xfrm>
        </p:spPr>
        <p:txBody>
          <a:bodyPr/>
          <a:lstStyle/>
          <a:p>
            <a:r>
              <a:rPr lang="nb-NO" dirty="0" smtClean="0"/>
              <a:t>Viderefører hovedprinsipper</a:t>
            </a:r>
          </a:p>
          <a:p>
            <a:pPr lvl="1"/>
            <a:r>
              <a:rPr lang="nb-NO" dirty="0" smtClean="0"/>
              <a:t>Uføre skal hvert år tjene opp pensjonsrettigheter </a:t>
            </a:r>
            <a:br>
              <a:rPr lang="nb-NO" dirty="0" smtClean="0"/>
            </a:br>
            <a:r>
              <a:rPr lang="nb-NO" dirty="0" smtClean="0"/>
              <a:t>som om de var i jobb</a:t>
            </a:r>
          </a:p>
          <a:p>
            <a:pPr lvl="1"/>
            <a:r>
              <a:rPr lang="nb-NO" dirty="0" smtClean="0"/>
              <a:t>Uføre skal gå over på alderspensjon ved fylte 67 år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Uføre skal tjene opp pensjonsrettigheter i ny opptjeningsmodell til 62 år – som i ny AFP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Levealdersjustering: Midlertidig skjermingsordning for årskullene 1944–1951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Uføre og levealdersjustering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Regjeringen foreslo i Prop. 66 L (2013–2014) å fase ut skjermingstillegget, men fikk ikke flertall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Må, senest i 2018, beslutte hva som skal skje med 1952-kullet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På lang sikt: Nødvendig å gjøre noe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På kort sikt: Vurdere pensjonsnivået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3. Uføre og tjenestepensjon</a:t>
            </a:r>
            <a:endParaRPr lang="nb-N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3297"/>
          <a:stretch>
            <a:fillRect/>
          </a:stretch>
        </p:blipFill>
        <p:spPr bwMode="auto">
          <a:xfrm>
            <a:off x="6528049" y="1592264"/>
            <a:ext cx="3721993" cy="457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2243138" y="1592264"/>
            <a:ext cx="3888432" cy="457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 descr="http://us.123rf.com/450wm/hayaship/hayaship1309/hayaship130900046/22568200-genehmigt-grunge-stempel-auf-weissem-hintergr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640" y="4149081"/>
            <a:ext cx="2520280" cy="1691389"/>
          </a:xfrm>
          <a:prstGeom prst="rect">
            <a:avLst/>
          </a:prstGeom>
          <a:noFill/>
        </p:spPr>
      </p:pic>
      <p:pic>
        <p:nvPicPr>
          <p:cNvPr id="7" name="Picture 6" descr="http://us.123rf.com/450wm/hayaship/hayaship1309/hayaship130900046/22568200-genehmigt-grunge-stempel-auf-weissem-hintergr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4077072"/>
            <a:ext cx="2520280" cy="169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Uførepensjon i OfTP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Fra brutto- til nettoordning </a:t>
            </a:r>
            <a:br>
              <a:rPr lang="nb-NO" dirty="0" smtClean="0"/>
            </a:br>
            <a:r>
              <a:rPr lang="nb-NO" dirty="0" smtClean="0"/>
              <a:t>Skatt som lønn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Nye beregningsregler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Tilnærming av regler for avkorting mot </a:t>
            </a:r>
            <a:br>
              <a:rPr lang="nb-NO" dirty="0" smtClean="0"/>
            </a:br>
            <a:r>
              <a:rPr lang="nb-NO" dirty="0" smtClean="0"/>
              <a:t>arbeidsinntekt til folketrygden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Lavere barnetillegg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Diverse mindre tilpasninger og forenklinger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beregningsregler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6576160" cy="4525963"/>
          </a:xfrm>
        </p:spPr>
        <p:txBody>
          <a:bodyPr/>
          <a:lstStyle/>
          <a:p>
            <a:r>
              <a:rPr lang="nb-NO" dirty="0" smtClean="0"/>
              <a:t>Ny uføretrygd i folketrygden:</a:t>
            </a:r>
          </a:p>
          <a:p>
            <a:pPr lvl="1"/>
            <a:r>
              <a:rPr lang="nb-NO" dirty="0" smtClean="0"/>
              <a:t>66 % opp til 6 G</a:t>
            </a:r>
          </a:p>
          <a:p>
            <a:pPr lvl="1"/>
            <a:r>
              <a:rPr lang="nb-NO" dirty="0" smtClean="0"/>
              <a:t>Minsteytelser 2,48/2,28 G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Ny uførepensjon i OfTP:</a:t>
            </a:r>
          </a:p>
          <a:p>
            <a:pPr lvl="1"/>
            <a:r>
              <a:rPr lang="nb-NO" dirty="0" smtClean="0"/>
              <a:t>3 % opp til 6 G, 69 % 6–12 G</a:t>
            </a:r>
          </a:p>
          <a:p>
            <a:pPr lvl="1"/>
            <a:r>
              <a:rPr lang="nb-NO" dirty="0" smtClean="0"/>
              <a:t>0,25 G uavhengig av inntekt, </a:t>
            </a:r>
            <a:br>
              <a:rPr lang="nb-NO" dirty="0" smtClean="0"/>
            </a:br>
            <a:r>
              <a:rPr lang="nb-NO" dirty="0" smtClean="0"/>
              <a:t>men begrenset til 6 % av pensjonsgrunnlaget</a:t>
            </a:r>
          </a:p>
          <a:p>
            <a:pPr lvl="1"/>
            <a:r>
              <a:rPr lang="nb-NO" dirty="0" smtClean="0"/>
              <a:t>Beregningsgrunnlag: sluttlønn</a:t>
            </a:r>
          </a:p>
          <a:p>
            <a:endParaRPr lang="nb-NO" dirty="0"/>
          </a:p>
        </p:txBody>
      </p:sp>
      <p:pic>
        <p:nvPicPr>
          <p:cNvPr id="6" name="Picture 6" descr="http://www.norges-bank.no/Upload/Images/Sedler_mynter/pall_300dpi.jpg"/>
          <p:cNvPicPr>
            <a:picLocks noChangeAspect="1" noChangeArrowheads="1"/>
          </p:cNvPicPr>
          <p:nvPr/>
        </p:nvPicPr>
        <p:blipFill>
          <a:blip r:embed="rId2" cstate="print"/>
          <a:srcRect t="401" b="6134"/>
          <a:stretch>
            <a:fillRect/>
          </a:stretch>
        </p:blipFill>
        <p:spPr bwMode="auto">
          <a:xfrm>
            <a:off x="7814207" y="3429000"/>
            <a:ext cx="4073687" cy="284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3.staticflickr.com/2702/4225274869_71027d2f1e_o.jpg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1524000" y="289390"/>
            <a:ext cx="9144000" cy="6086651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Barnetillegg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b="1" dirty="0" smtClean="0"/>
              <a:t>Barnetillegg 2014:</a:t>
            </a:r>
          </a:p>
          <a:p>
            <a:r>
              <a:rPr lang="nb-NO" dirty="0" smtClean="0"/>
              <a:t>10 % av bruttopensjonen for hvert barn</a:t>
            </a:r>
          </a:p>
          <a:p>
            <a:r>
              <a:rPr lang="nb-NO" dirty="0" smtClean="0"/>
              <a:t>Sum barnetillegg og bruttopensjon kan maks være 90 % av pensjonsgrunnlaget </a:t>
            </a:r>
          </a:p>
          <a:p>
            <a:endParaRPr lang="nb-NO" b="1" dirty="0" smtClean="0"/>
          </a:p>
          <a:p>
            <a:pPr>
              <a:buNone/>
            </a:pPr>
            <a:r>
              <a:rPr lang="nb-NO" b="1" dirty="0" smtClean="0"/>
              <a:t>Barnetillegg 2015: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4 %</a:t>
            </a:r>
            <a:r>
              <a:rPr lang="nb-NO" dirty="0" smtClean="0"/>
              <a:t> av pensjonsgrunnlaget opp til </a:t>
            </a:r>
            <a:r>
              <a:rPr lang="nb-NO" b="1" dirty="0" smtClean="0">
                <a:solidFill>
                  <a:srgbClr val="FF0000"/>
                </a:solidFill>
              </a:rPr>
              <a:t>6 G</a:t>
            </a:r>
          </a:p>
          <a:p>
            <a:r>
              <a:rPr lang="nb-NO" dirty="0" smtClean="0"/>
              <a:t>Sum barnetillegg begrenses til </a:t>
            </a:r>
            <a:r>
              <a:rPr lang="nb-NO" b="1" dirty="0" smtClean="0">
                <a:solidFill>
                  <a:srgbClr val="FF0000"/>
                </a:solidFill>
              </a:rPr>
              <a:t>12 %</a:t>
            </a:r>
            <a:r>
              <a:rPr lang="nb-NO" dirty="0" smtClean="0"/>
              <a:t> av pensjonsgrunnlaget opp til </a:t>
            </a:r>
            <a:r>
              <a:rPr lang="nb-NO" b="1" dirty="0" smtClean="0">
                <a:solidFill>
                  <a:srgbClr val="FF0000"/>
                </a:solidFill>
              </a:rPr>
              <a:t>6 G</a:t>
            </a:r>
          </a:p>
        </p:txBody>
      </p:sp>
      <p:sp>
        <p:nvSpPr>
          <p:cNvPr id="4098" name="AutoShape 2" descr="data:image/jpeg;base64,/9j/4AAQSkZJRgABAQAAAQABAAD/2wCEAAkGBhQSEBUUEhQQFBQVEBQVFBAUFBQUFBQUFBQVFBQUFRQXHCYeFxkkGRQUHy8gIycpLCwsFR4xNTAqNSYrLCkBCQoKDgwOFw8PGikcHBwsKSkpKSwpKSkpKSkpKSwsLCkpKSwsKSkpKSkpLCksKSwpLCwsKSkpKSwpLCkpKSk1LP/AABEIAKIBNgMBIgACEQEDEQH/xAAcAAABBQEBAQAAAAAAAAAAAAAAAQIDBAUGBwj/xABBEAACAQIDBQYCBggFBQEAAAAAAQIDEQQFIQYSMUFREyJhcYGRMrEHI3KhwdEUM0JDUoLh8BVjc7LCJFNikqIW/8QAGQEAAwEBAQAAAAAAAAAAAAAAAAEDBAIF/8QAIhEBAAMAAwADAQADAQAAAAAAAAECEQMhMQQSQTITUdEi/9oADAMBAAIRAxEAPwD0OwoAbNYgAWFsAJYLCijBLAKFg0EAWwoA0WwoACWFAAAOW2oxW9NQ5Q5dZNc/Jae51JwWY1t6cpPnJv3Ya0fHp9rd/ijUkVqz1Jpy1KdWpefgc/Z6eCpMgnVGVayKNWuPU51YnMilUK3bjXNj1xML8ZlmlMy6dYt0aga4mOnqeyuN7TDpPjB7vpxX5ehsHI7B1b9ov/GL9nb8Tr7AwXjJIAqQWByQBbBYAQBbBYNBLBYWwWFoNsFhQDQQQcFg0GgLYA0EABQBAFsKgBBUAAeABbBYBhLC2FACJYLCgAAlhQECSjdNdU17nk+MzN3a6N+eh6yeS7Q0VDEVU76VZ8PF6fM5s2/E9mFKeLfjYrvEu9yWNRRje6a4W5+pFUxcdyWmu97Kxw9BXq1ysx/ap6uSXgJLFU1+19w9cybFE0aehDDFK+jui7SqKXApHaUq6hYsUfQZiFYhqYyMFrx6Lj5BPRTHT0f6Pvim/wDLXzR2pwX0W5rTqqolpOy7r0e6uNvVr3O+sES8/lj/ANSQBbBYE8IAWCwAAFgAAAAABLCgAJYQcAA0BwDBiQoC2FoIAthRAiQoAAABYWwAgCigDbBYcAAlgQoACHkO1vbyxleME92NRq+iV3rxfmev2OD2job2Iqb2kVPRLTeaSu2+gpjWv4v9S4OjlNWUkpNNXTbXL+poYvKqajz8Xd/gS4vOI052Suoxb066K78FqY+Y7RN8F6HMZD0JnEMcni3o210uSrKEv2IP+/Er4TMG2moyXXTSxuduuIRESXsM/soR0cEvRElNR5E1WSZUlStrEp4nIxTMvFXUuF2ufmaFRP1InhnbVNvqtRT2MbX0dSazCju8Jb9/Ls53+SPaDzX6K8kbqSxMk1GEXTpv+KUvja6pLTzl4HpYMHNO26IAoAjhAFsADCAKFgM0LC2AASwWFABhtgHABYaAtgAYbYUAsBALCpCgCWAUAMgoWCwAAKAAlhbALYBhAFsLYRkPMtqsxfbVLPhKXzt+B6cePbaQdPFVovnUcl4qfeT+8Uy1/Fz7Sx8sqpSnOXBEWMzelJ3UU31sZ9aT7OS6yDK8vlOLu5RimrNdfbxJ639/i5RzGD00XhwHxrdDNx2SWatKcm+bNDC4RxirvlzH2Ub+nTrDqNfUqVnqFGRSLJzHbSxOBnJPctdR3vRNL8Tp9kthqta1TEuCpX0hFtzqWdmm/wBmOj8X4GBl+OUU/FJLy3rv5feerbL4qm8NTjGcJS3bySeqk3dq3hewdoc1piOmpRoRhFRilGMVZRikkkuCSXAfYZiMRGmt6cowXWTUV7szHtdhL27aHopNe9gYsmWtYLEOFx1Oor05wn9mSfuuROBEAWwCBBBzEAEAAHoFhLCgGggCiWGAAAAJYBQAgAWFFowWCwChpkFFsAaBYLAAgAAAAACpmOa06KvN620itZPyX4geStnC/STltOpBVYzp9pDuyhvR3pQb0dr3um/aXgQ51tZUqXUW6cOG6nq/tSOUxHPx5jxr4uG0TFlXCYWLT3ldPkSxzFQvClRk7cbXt6srqrOF3GLkuaXFLy5lyOf091JJRdteWpxjb9vxUxOKrP8Ad28dBtNWV5iYzPYrmY+LzZ1NI8Ov9A6KbRCTEYhN6CU6hSTtzZYoO7HCf27aVGQ79LcXoR04kioXO1JjYxZeLqVGnUnOXTebdvBX4FqjEgo0bFiKO4lLxZoVpQe9FuLXCSbT9zrsk24atHEd5f8AdS1X2kuPmjjIyHjyJ9c2pWz2KhXjOKlBqUXwkndMeeXZHn88PO8dYv4qbej8uj8T0jL8xhWgp03dPiucX0a6k5rjHek1WQAbvo5SOCwAAIIOuDQA0AAAGAAAJYUAFoAoAGmBQsAaMAALYWnhBbCgB4SwWG1ayinKTSS4t6I5PO9p3O8KV1DnLhKX5IIjXdaTbxoZ1tKqd4UrSnzlxjH82cXicS5ycpNtvi3qxs6pXqTKx03cfFFENZ39iF0bllU/vJo0bC9V1BSo7qMbNcq3ruNr81yZ0UmQSpDmOkrZMuBxOXTT+Bv1IY4SpyjbzZ3c8GiCeDRH6HHHDlcPlcr97X5GpQwNjUWGHxpHcVx3FYhWp4cnjSJVAcd4emxiAytVSRQeZq9ri3E5akUPRWw1dMuWCLOjTQynOKmHnvQf2ovhJdGikxGimlasWh6PgtooVoXjpK3ept6ry6rxIY5k3I4GjXcWmm01waNnA5nvTV3Z8118vyJ2r+ww8nDNfHdYTEXRNUrJIxcNmCjEynn96jjcnqGOgWO1L9Krc41Zj9Ylc6TB1rpBoxpiWIo1kSKVx6RRBRBgC2Cwpw7wWCwCoDwWFsAAAACN21ei6gZTMzjP4UFZ96dtKa+cnyRj53thxhh/J1un2Fz8zlJ1Xe7bbbu29W34spWv+1KU+zQzHOJ1pXm9OUVpFeS/EzqlUZOoUMRjDqZxupWKx0nqV9StLGK/uUK+NM2tj7E5lR12ErKRccTlcmzdSklzOuTuk+qHWXExvavKFxHTJ2hjO9cxVXlEjmidoiqQCBMzCu4jWPkhrQy1G2RVa1kSVGZWNrhJKuZY/oYsqjTuXaiuVasCMuZaWW5hyudDh8YcIpOLujoMFi3uptNJ3V+WnEUSdJ/JdRB3BxMrD4o0KWLTO4lbEm6NTsyVq/DUZNFYkp7auGzRyg4/tJceq/Mx44tqo7+4RqWeg3M6Da7SPBrXwf8AXicclf2GHkp9ZNw2aWr3b5/cdXhc+T4M8+jRs7820b2WUHFX5EISmHf5ZiXNXZtUDg8Dnqjob+Cz+7sda5x0YhWpYxNAGhaAAE6KkKCADwAAADK9eMIuUmlFK7bOB2g2klXbhG8af8POXjL8i7tVnG/Nwi+5B/8AtNcX5Lh7nJ4irYtSuRsq04/slc7IhqYhIqTxmmpQr4wLWa4rC1iMdcza2KK9bFlOpX6E9d7CWvXHZVktfGVOzw9OU5c3wjFdZyekV5nXbM/RTXxFp4luhTdnuWvWkvJ6Q/m18D1fKMmpYWkqVCEYQXTjJ/xSlxlLxZyz8nNHkPOMB9CkoxUpYpKsndRjTbp+Tk2pPnrZeQYdtJxlxi3Fro07P7z1Q8v2ipqOOrLl2u8vDeSb+9s6iS+PaZmYk1jJDXUEkzppJGWoyoh6RFMcObK8p/iRzqjKpBUudanXtDicXe9tPmZlVNl+dMhlTEpMKMqRXqUjRnAhdM5mHEs2GHuzoq6UKKptcEr+b1f3spYfC3a818ybMKu9KX2pK/k2Tt0zyqUsTbxRoYfGXMhPSxqZdgVU4PdkufL1QospXlz1vYGd4ktRFfBUXFJPjbW3Di1+BPUZor4tsT4rzZPPvYasuapua/k73yTXqV6hcyj9ZZ8JKz8nozue4S5PHN0MTdo6LB1997qOOqxcJbq5O3s7GtluNcdTHrNMN2UY052b1LmHzRRkcpiMfvzvcnji1Z6hpY7D/wDRWej5AcNTxtm7sA0/q98FQgA404BBR6NBSzfG9lRlLm+7Hzf5av0LpzO2OI+CHg5Pzei+X3nVe5OsbLlMTIxsbM0sTUMbFyND0YiIhQr1TJr17GlJXZ1Gwex9PFV5VK0d6lSSvHXdnVb0jLqlHVrxj1I2K9orGuc2a2LxOOd6cdylzr1E1Dyjzm/Betj1jZb6OsNgmp2dasv31RLuv/Lhwh56vxOohBJJJJJKySVkkuCSXBDrE9Ybck2IKABrgNHmW1Lvi5yXOTXtoemM8zzfvVG+spP3dzqvbR8f+lGnF8WSbhI0hrRRrkybsRSiPmMlwGUqVdakW4T1Bg3NVWcCCUS1MgkgdqdSJEoE9RDIoE7LeWQ76vzkve61MpT77v1ZuZTHvx8/k0c/jX320Q5GayTsd5t+Be2Zlaq78DLhXajcsZVN3v0fzJE7GrD6xfY/5Sf4kVVEeBxO+11jdP2RYrI108aaR1ClUJsvlaa8yGsPwT7y8yn4XI5/NqbeIqpcq9Rf/bCnT+QzNJNYqs1ou3q/72WsutK7b8DFPrObg8MtbiVKaUlZ+xdnNWskZdV/WacBFBMRRe9p9wEkNW/wFA30EBzu0+92tLWuodjiG1TeKV5/Vdmm8Pqne9nJNW3tHwMZyjuaSzRy7BLX9PUu0SrXlFK8d5y7DR91RcuYTbGvh+F/lpF/tEb/ANx3gtzyfaGVb9LpqjLNlh3QxO+6f+IO1Tcq/o717zd+wuvh3t79khnlk96VsdtFuqclF9njW3HsouDt2S/eby5clZXck4nWbl4v8d5ruvXrnFbTV96tLw09jnKNJqKvXz9uNSopOf8AiP1kOxvGb3aa3UqisrO+r3lzWTneHpOjJ08Tm3bKnOcU44x79RtONOXaQ0UdUrPW+85O26d1tnZU6nVzGT1MnEyLtVvdje991XvxvZXM+ors0y1wgcOFk227JdW9El46o9tyHLVhcNToq14q85fxTlrOXvp5JHB7C5PvVnXku7Rsork60lx/li7+cl0PQVVurma09s/NbZxoRloLGVzOjjkolnB1k0cILSYAAwjxM7Qk+kJP7meaY999eB3+b17Up/Za99DzrEVLz/tHdGn48dycwYsYiNFIaZRsiqvQlaIajHBSqVX8yNklQhkNyikRSJJEM5AavUZFHiPqsijxGleWxlPxozo4OPZyT+JfM1Mi1n/f98DK2kmoVu7z0Zn5J7QsrUMJek9NUQ5NU77XW6NPK8dGNGSlz4GNh5d9taa3RInU5FR3ZTfWf/FGjWZmbO1t5Tdn8enT4Vw9fmalVmrj8a+P+YUaxLl0bzinzdiGqWMs+NPom/ZXKT445HE43EuVWbfGVSbfm5Nm3s9ljrSSbaXPkc9VnvTVtbu/udfs7g6m7eKt5mH9Z27iskpQhZW4erOLx0Nyq7eJ0VdVd+0m2YGNoylWtr48xySjhqzcmBajgN1sBG+hBUAHaYFABSEWLf1cvsS+TPOsx4sALcTRw/rn8X+ZSp/EvMUCzS9N2Tiv8Pp+Lqt+L7Wau/RL2NH9h+oAY59Yr+yzm9PU1csegAJy1kKKABz+0L+qn5L5o4WXxIUCtGv4/kpo8QYAVWMZVqAA4KVWTGVPwAAJWrsgl+YABKtUjhxQANGzb2e+NeRjbUfr0KBm5PUrKE3wCiu8IBInT7K/qpf6s/lA0q4Aa+P+YbKfzChVJsM9J/6NT/awApPid3E5Z+sR6fs5HuryEAxQzn5h+t9DnaK/6h+oABI8Yu8AABv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Diverse tilpasninger og forenklinger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9429" y="1592798"/>
            <a:ext cx="10609179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Overgang til alderspensjon ved 67 år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Opptjening av alderspensjon til 67 år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Minste uføregrad 20 % 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69 % uførepensjon (+0,25 G) hvis ikke ytelse fra folketrygden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Forenklinger!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Uførepensjon i privat sektor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7448" y="1592798"/>
            <a:ext cx="9073008" cy="4525963"/>
          </a:xfrm>
        </p:spPr>
        <p:txBody>
          <a:bodyPr/>
          <a:lstStyle/>
          <a:p>
            <a:r>
              <a:rPr lang="nb-NO" dirty="0" smtClean="0"/>
              <a:t>Svært likt det som er vedtatt for OfTP</a:t>
            </a:r>
          </a:p>
          <a:p>
            <a:pPr>
              <a:spcBef>
                <a:spcPts val="2400"/>
              </a:spcBef>
              <a:buNone/>
            </a:pPr>
            <a:r>
              <a:rPr lang="nb-NO" dirty="0" smtClean="0"/>
              <a:t>MEN: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Rammelov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Full uførepensjon fra dag 1, dvs. tjenestetid påvirker ikke uførepensjonen …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… men likevel mulighet for fripoliser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Avkorting mot tidligere uførerettigheter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upload.wikimedia.org/wikipedia/commons/2/2d/Stortinget,_Norway.jpg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 b="5134"/>
          <a:stretch>
            <a:fillRect/>
          </a:stretch>
        </p:blipFill>
        <p:spPr bwMode="auto">
          <a:xfrm>
            <a:off x="0" y="-194591"/>
            <a:ext cx="12192000" cy="657592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Uførereformen</a:t>
            </a:r>
            <a:endParaRPr lang="nb-NO" dirty="0"/>
          </a:p>
        </p:txBody>
      </p:sp>
      <p:sp>
        <p:nvSpPr>
          <p:cNvPr id="1026" name="AutoShape 2" descr="data:image/jpeg;base64,/9j/4AAQSkZJRgABAQAAAQABAAD/2wCEAAkGBhQSERUUEhQVFRQUGBwWGBcYGB0YGBkaGBcVFxgcFhoYHCYfGBsjHBcbHy8gIycpLCwsFx4xNTAqNSYrLCkBCQoKDgwOGg8PGiwkHyQsLCwsLCkvLCwsKSwsLCwsLCwsLCwsLCwsLCwsLCwsLCwsLCwsLCwsLCwpLCwsLCwsLP/AABEIAKkBKgMBIgACEQEDEQH/xAAbAAABBQEBAAAAAAAAAAAAAAAFAQIDBAYAB//EAEsQAAIBAgQCBwMHCQYGAQUBAAECEQADBBIhMQVBBhMiUWFxkTKBoRQjQlKxwdEHFTNTYnKS4fBzgqKy0vEWJEOTs8LiRFRjg6M0/8QAGQEAAwEBAQAAAAAAAAAAAAAAAAECAwQF/8QAKhEAAgIBBAIBAwQDAQAAAAAAAAECERIDITFRE0HwIjKBYXHh8ZGx0QT/2gAMAwEAAhEDEQA/APVFSpVSnqlSKldrkeekNCU8LTgtLFZORQ0CnRSV01FlUOFOFMmnClY8R1LSClFKysRa6urqB4nRSxSUtAUdFdFLS0BQ2K6KWuoFQ2K6nV0UBQ2K6KdFJFAqEiuiliuigKEiuiliuimKhIpIp1dQFDYpCtOrooFQwrTStSxSEU7AgK0wrVgrTCtWmKiuyVEy1aKUxkq1IVFRkqPJVtkpmStVImi4EpwWnhaWK5Wy6GRSGnkVFfvKilmIVRuToKktREalpTyroqbNFE4U4UlLSLxHCupK6gdCzSzTa6gKH04VHNdcvqoliFHeTA9TQIlFLFAcV05wdsx16O31bfbP+HQe80LxH5Sl2tYbEP4lQg+Jp8cglfBsopGIGp0rzrE9Ncc/sYcqD3sv2yao4nGY1wCbeY881zY+Gh+6pyivY/HJ+jW4jpAwxAXrQLf9nI7z2g3hE/tbaVo7V1WEqQR3gyPhXlBsYwmepWf7Tz/Zp9s4xTPVZO9lua+egFPOPYvDI9XiuivOLPSvH2iFNovzAOUmO+ZB7udFsH+UI/8AWwt4ftIA49AadrsXjl0bGK6KB4XpvhHibotk7C6DbP8Ai2o1avq4lWDA8wQR6ijcmvQ6K6KWK6KLDEbFdToroosMRsV0U6KSKBUNiup0V0UxURgVxFOApqXAwkEEd412pkUNK0wrU0UhFOxUV2SmZasFablq1IKGcQ4lbsLnuuEUkLJ7zMD4Gh1nppg2E/KEH70qfRgDTem2ANzCNAB6si5BEyE9r4TWQt8LOUHsAb+wJjfu93lFYSmo8o6IaWSuzaHpXhz7DG4e5FJ+MAD3msv0k4s2JyjS2qnNE5yZ0BbLoAPCYmo8Fwh8kXHB39gZREypA5MvfziilnBouwHM+u/rFYS1ejojpJFXgXHXs2xbYdaoOhnK4mYXK2mkHQE0Tbp3h10uC5bPihP2VVu8PRuUHvHiQT/Xiao4rhLgoUudgNqpXNI2AE+zAI1HMCmtdv7hvSXoJ4P8oGGe66lwqAAq5zDNvIgroRHfrNGeF8atYjN1ZJyRMiN5iO8aVk8ZgHVCZBjllHfGunMd3OoeD8ZGHvFrwYAqdFEggwQSPcfXlqa0jNS9US9OkegmmTQ6z0lwzrmW/bImPaGhG4I3moz0mwwH6Zfj+FXi+jO0FZpC0VnOM9NrFmy7o4uOoEJrqSQO7xn3VFjuleHu4R4uQ9yy0KA0hmtmBtvJijFhYG4t+UC46xbAsjm3tvGglRsujA6661ncY1kXFQg3SyEqzFn7awQuXkIg0OWx1gVtTnCsFHirDl5D4VprOBYmw4CjqkMknfMiry2iKylJmsYJAnhnGGN3DFLQCXUJIgCGQqCwO5XWKMFrxxu8KbYBTMco7TSw7mhfjTcPwgW0tt1gIsKwBEGc0FpPuo8/D0DC4S2YiBG8a6AAeJrKTRokYn5HcOETM5IW6CDJzzq2/drpWp+SM9oi8Q6gwy5RDTDA+AHdrM1PZ4fYIyZSBMhT7JPu0mPfVuxg0OcOnZDaSTBEDXeplK0UkgAnCAy2HLdpFtm2ea5rij39kEHvGlOtcPa3iLlxDqVLPzzxcA56AgbHkNKM3UsggdWNPZlgp8MoLT9lLfwdvI7W0l47zmnTQgnfnFTY9iG9wNvleHuZjmdXV9TlKh1AgbAgMfhVHFcNv2rN1bd5x1V/ssTmYr1uXKxO4gg+Y7tKPXcHbDBu1ngxDMSO+NdOWtR/JVcMma4uY5mBPtGZJMg5tfGmpbCoC4/HXBdt2+rHzjHNMNOT2lHicw18KG4XH2WNs9V1bXWJVrbNbItysOxXcgsARPj4VpjgOsuC5nOaw7xI01CzMR3CqOH4CydTBV1spcWe8PkM92mT401KuAaT2CXCuk72vmzF0LoJMPpGxOjjtAVscHiOsto8RmUNHdIBivNnw2omQSdJHKXYefsrWi4H0tw1vCqGu9pQxghp9piANO6Iro03KZz6kVE1tIRWa4F09w9+wl12FpmmUJJiCRvGvfV5+l2FAJ69NB4/hWuEujK0F4qlxfjFrDW+svNlWQswTqZ5DXkfSq/CelGHxCKy3FBYTlZgGHLUTWA/KD0st4g27eHL3ILKREKWkLudTADSRpDb6mhLsaV7G8t9L8GVDfKbQB73Cn3g6ioT04wey3lc/sS3x2rz7g/Crly0COrECCCgOoI9+0qfdU9vgd7rCQ6KoEArbCvmV5GbvBXQ/wA6y8sV8/g08P6ml450uD2mWxmQsQBcaEjnCg9okgEaDyoN0N44bBYH5y28QFbtBoJlUfLMjeNez4VbwnArSakFj3sZ0Dl1nvK7A1Ji+D23BJUA+GmgzaHwOY+tR5mV4o1RqbHSHDvtdQHmrHIw81aDUl3jNhQC160ATAJdYJ9a834lwW8qHIy3I2F3bRQD4jVZAU/SNUMVwNlDMLNogaggkaQCPpd8j3g1otVGT0H6Z69h8QlxcyMrqZEqQRoYOo8RT8tA+g2B6rBWxlC5szgeDMSs+MRR+K0swcaZ53wrphffDOt9RcbKyuV0IlTDCBGX8KtYL2F5aDxrN4S+gUsh0ZSpg5l1GkMNjM7wfWtLgf0a90d9Zf8AoZ2aS2K3G8Y6J2NyQBoTqzAbDU+QidNqDDjV04cGe0WKzlaIVC5YCZIgd8c/Ci3G7wUJLBfnE1MfWnnWcwuIjDLLD6fducO8D1Me+o04pxt9inJp0ughf4zd6hGBhirMeyx0UoNBMicwOpMfZo+G3y9sFpkj/esbexQ6hRnE9W45c7lnTb9k/wAJrWcGvzZXWfGjVilH8sem23+CzxLW2fMeFAMYisVWYfKGHfGs/EUe4lBTWNxv93jWV4hg5xli4CQVtOIHMFW/r0rKP2mrB2LwjLOWVaZKiNfFZ0k6af7VS6u6dlvGP2BVjCcanDWvlEC67MinvKZYI7pDVaTAWJZe1py6xtojXtfV7+81rHVlFVyQ4pgLF2rxGlu6QdzlA2I2ioWd0GovCBHsLRq/g7GSTMd/WNBmZ1zRrmb1PuFY7CWgQNZOurmeZPPvLetaR1n18/yRKCCmAxuW1YC/SUawOUDX4eOvhR7G4kW8PmYwiiSTqBJO+8x+FY6+fmLEcxB/hnXv2rT9IlnA3f7P76ym/ZcSbgGPz3LluZZQubSNHDFZI0O2/jRbpDjDbtlgJJZUAmNDGk8h3+VZboX/AP6L5/Ysf+H+daTpUwW2C2wupPhUSe5aBvD8T/zBRdsskzzZS66RyygzP0jpWufYfvD8ftisRwjEKcRofbRGHeR1Ara5gVEH6XfS1dmKLszV8uza5e1LA6nunN36RsRvHjRngbEoJ1IBUmZnK5UanwH2UDXFZgBlHZU9+uq+NGOAuOrnbtPpO3zjU58AnYnSPENbs3LgEhO0wmCUULIBg7STBie+ocLmtXVtnZ7XXIwOhhoOm6kSAd5DDXSKIcXdPkuLzfqbkf8AbrMcL6QPieIG24ULh7LW0A3jOoJYnmcgo2wC3ZpOkXFFsWjccwi76EiSyosgb+19lUuCcUFx3QMrFTleIEFhs0aSJGvie7Sn+UgzgLv93/y26HdBj/zGL/tj8CQKlViV7NLcxsMbe4CkCQIECBrvMj4+Gvn9u1eYaWrhUgQch2PdrqCCI2rSDERjXB2gnw2tiqWGwtgqMxaWUH9Iw+iRsDpox/oCtoajh9pEoqXIJsYa+oAFq5ERqh02jXWa7El1BlXBj6Vs/jV7EXbHahrgjf5x9zJ7/wBo0ExfVsdXua7fON7tzrsD7q3jrT+f2ZOEfn9ESY1iAqztAUaFtt51UQPA/bRThtkLcXOe2dAOQEHRfjQfA3QofL7SgmSZMBso1PhRHCmb1hjvk19wI++plJvkaVG36LOOrafrHx5n+povfu6aUF6KsMjbaMfPc/D+dFcVchSdtvtrmf3GpXv5lvLbW6WDhvoOCpRrakQZze2NoIiI1EV8NiHLOhuCAguB8jRlPWciSdDbOoaII1WDVrEY5Di7JF62w6y/qCsAF8MQTB20O/dVdL6dcfnUj5JGaREzi9N4nUetb4L/AEZ2zsDi2zOjmSjZcwBAIKowMNqJDjQzrOpFO4hc+beJ1U7Uy3dHyi+QwaWQyNv0FjunnTeIGUby8qhqpFLg9D4aPmbf7i/5RViKGdHeIC7aUARlRAfPKPworFbcHNVnhCcPcODpBVO0CQ2tg3WkyM0kc53Om1bbCDsLry5bVm7N8woIB0UTt/8ARMSfurRYYnKvlWGtaR1xOxaGRABMcxJ311JECoBaf9WnoPxpvFuNLYyhj2m8zC6yxgaCaoLx6bV5xmK2iQYKgnQFchmACDz2isEpVZVoKdTc+on8I/GrWDXee/kMv+/nQbD8eDXLarmJbMJ0AEKGhhMkkHcbUeg0pKS5HaZHxFRk351mBjVci4pByh7cTvBZZB9wMdxo/wAZw2ey6kTmER3+B8Kx+HxeFa4q2rHV9YCJC5ZKZyw92WD5xWsFcGyG6aRDxLCKy2J3tl28iMh1H92g1jF2vlF9SW0Ql9tsy5+WsE860WItgpmVsyxo50IEbnwqD8wWgzt1TZnkMZOoYgkfAVN1sx1fBT6IPbewzHNlVmJiJBzWQSP7p+NSYpUKOVR9GYgj2QoW1lzT3VZscOS1bZLaOincAnWYn/KPQUOxOJZVZVNwKQQROhBAUzp3KPStYzRDiRXbmazZUakDbnqvd761GPzXsM1sCOsSASRA566zWWw1tvmhIAcACBtCTr7hWqOBXqgwmcumsax4d5+2iVUNFbhWCNh3YOp6wW131XIgSfGd6N8YsDEW8juApIPZBmREbiOVDuCWs1lHZYuazqQDDEczoCI9aP4+0oQ6DMRvAJ189/8Aes5NcFIAYPglm3dS4txsyILY0kZQuT1ijOHvt2izMBmmcojTbfbTuoX0QW6FuC/lJznLMTlitLhbcAyBE6abDeplNIaQGdV0Gcwsxoum0+ew3pEeEKozmZJEDYmW1B057V3FLWdyy5pHsldhz5fGi4AdRGU7QY0kf1HvocgB2NYOjI7kB1ykFNe0APXxqjgeD27V83rbRccHNIbXMZk6mPdG9F+MpFh8mXOVIXTn4UI6HWLmRxiIZs0jNBaNvOKMvpD2Lx7DNirF2yXVcxGvdDKdBzHZ+NRcA4c+HuXnJDi62fskSOetHL2EWCCogTHlr4+73UC6Nq9627XdGDQIkaQNwd4PrFO00APxd9hiS7CAwgHkTCbe8GrHyo/mxfa79hEi/bSZ3mCRVbjIcOqKdGUvrsIIEfHnWewmKc28hNzq9eyCcvtZjpH1lB91bRpqzKfJe/KBhEU3boLRdmZj/plVUQBtqB5VjsW6zaAJgyV075Pu1IrSY9WuiLvWuPFieYJ5eA9KGXOHJIGR+xtqdPhWlr0Z0/ZYwrgdZJ3Vx5nPRPA3JuWhtlGXxPP3bUI4fZNx4QhZJAZvFjoPefWiGGKo6GCxOs7nQHbxJ5eNSy0bnoz7DwfpH7TV/HHsd4kcp5jlQPovi3GZXtupMuMwEZS0DUE6+HhR1rxj+dZSTUjRNMGm236tPQfjTMrfqk9F/wBVRYniJGIW1qGZSw2KwDGuszEmfdzof+ffmmudrKrlNhmmQNNYiNfUU0mJsMYN4aCoQxOgiQfGSCKkxrSjajbntTLVw5RI1qLFXOy2g286pJk2Sfk14v1WKe2x7N4geRlgvxIHvr1qvMOHdF0yLcWQzKrZhyPZcEa6agGi1z8qmDQlLl9c6HK0WnjMNGjXvraP1/buRJNGCw14lwZIUogC76nCMfgorY4J5QSQY9ff/XdXlHDulgLoraGVXUEf9E2vvr1PBt2B5c6w19kjWG/BBx3NNo22AzOLbfuvJka7jL8agw/DiEvDMvzjAr+zsIbTlE+VXOLOPmf7ZJ/xComsWodCTFwkntGe1poR7O3KKxUtqKxBfAMEwYEsvYuNOm/Zy/DfyIrWi/tWR6MZeoFzUlbl8gCSTnvOAMo9omB31qLNyVBGx5ER6g6ijVduwitivisejFrasC6gEqCJEzy8NJ8x31kMFYlkYDZ7/wD5cR+Naa+p65tBlyKQOYLMwYz3RbX41jOF3XW+SD821y+Sp11DMAR3c9qqKWOwPkgwtpxh7WQwCXLg8wQk/YfWrX56ujF4i2YyqjOmmxBga8+8zTMHxFfk1sMpBbMqkaiQq79wIP21OuLwhv3yGlwrZ9HkKPagxrrG1KV7gqI+j+OuX0AuHXrChIhZAiPokDVhrHKpbvD8yXWJ1t6aNpoATpl1me8bUzhr2ntH5KSBmOqkprAJkuRyjnUNxDLMxuC0v6QLcAJ0+qT2+UwDWkafozl+4OucQ6pLDESOzJ7phSfj9ta7iN028M7/AFFJ9B8e6sX0hj5MkfsxPcGFbDj7TgL/AO6f801EuF+5S9mY6OdIbuIm24AhkY5REpnAOgI1BjbefCi3SrpbiMKyIVTM1sktB0bMfZ7WkCPWs9+T+xmxDZhIKc9tLlupPyhYxbuNCZoW0i255AntNt3ZgD5VpJfVVCjwWOjHS28cRbt3XZ1usF7UEqTsRppqR4RNeoM8oJ2gsfICY+PwrxTgL/8ANYYd15AdP2vWvac/Y/uH36LWWukmiodGFxOGxd5y7YlrWvZtoBCxqAZOp5ctZitL0ZxV1kIukF1bKzD2XBUOrR3lT8fCsTisbAfsghB9UaiJ00rV9A46lv7WeQ+gKhzUo8GstLB8lL8ofSG7hlRbOly7m7cTlVYELOxJO9ZDhvTjFqGUuHIEguJIMgaQR30f/Ko8XLH7tz/MtYPDWS+ciJiNdz+7W8IrAxf3HoXSLjmIsgXmtgsUKlBmNuM3YJ1g65vMKJqToT0hu383WgBlOpC5QRzkfGhnSC71nD7dwD5z5tGPPMOsDCd9xUv5N2LdbmJPKTryHfUuP0DupFvjPE82Ka2F9gAFp+sM0R5fGh2C4aRg+v5h8vtcsyKRlyby8zm5bVPidMdiTz7B/wD51SwynqT86cof9FJjVh2ozQe0FG3IHlVafBE+R/SrDPhrIZTq9vNq2btSoJ9hYHb2M7b1lLvGLuWyQdXktpvB+GndRzieJ7LrfdmyIpgt1gVXgrEMRyGg22MRVe3hrRshivZAzqY1A1mOcGtL6JojwqxngnZ/85onYXtWzy1+2qFn6fk/+Y1ca5Kgd4YH1qWNGj6NYlyLhdpysbY5AKp0nxM0c+U+JrI8IuDqbmYNlFySFJBIldJHnPuo6+MA7zHf/WtTNW7KTIMQCcTbeRAVlI56jefh76oNgmFi6hIkuW20Og2+yrbYhM4dtCARMnYwTp7hTWa0UKcmYsdSNS2bfz5VSsTJbN27OZimVtAoZiy5QR3QdYBp+IfsnXlVGyV666wiSE+xp+welLjcSI578jHI79/lTe7Ea3hlg28KxBk3YuaiIlLYjQ6+zv41i8T0Cd3Z26uXYsdWGpJJ2or0ZJSxdVzo1wlZM9kqhETtqdqq4u/d6x8raZjHaG0mOdPRyi5UxyppGS4JbV2t7G4brGJmFAUiRyG9emYQoRqryAJ7RifDWvL+jN8fKEMdo+mw8K317h+cMCWIcAQdVEDdRyPOiaTocG6LXHrqBbXYJi9bMFiRue80uN4yLQHaS3MTlH31QxNjqrFhN8l22JiJ7R8fGmY3h9u7bZLoLCZkQCIEyJ2PLyqMFRVjejWLnAqRlJhyTswJZ2kHcESDWmS/bj2TH7x/Gsf0bw628AMv07TOZ7ypmKm4zibGJtZCzQhDEqk8iOcDnVOFsMqRoheU32C6fNoZk/Xu0D4Vh0ZWMwRevCdxrdfkD3Gq2M6QrhyIBPzKquZSJylo0578qzv/ABqUtsqLlZ7juTO2ZyYHwFLFVRLmkG7eC/5a3lhiqFh3yVBG+0VTwfAnF+/elYvK6gTqCxDDN5RQ3hPTV7ahHAdIjxAiIrWcG4x11omBBb7v5fCpxBSTKPAsPdwaQuRyXJImAVaJHnpTsXxllsYhTa/TZiSGHZLADaNQKKPiYG25Hefq93n8KbxjAQjhRmJUx5mQPuppUNqzKcYwzNhlVVJYFZHMGRIIrWcYIbBXkXViphRqTryAqK1hwskKozNmPsiZJ1PMmIqwLg2zCe6Z5eFJwAC9EbV62EzjsICcuXKyl31zE6mMnxqHpFwhWxhvAlswU5VVmKkDKSYBHIET491FbPEcrsNSuhIjnnuE8p3pcNjAHbcmBssaEsefn8Kpq3Y1sZnAcGuDEWb5ylflAkahwFMlmUjsrA38QK9FxXGkVUCgsX7On0exMnu1AGvfWbN6GkLpJjQg7vv/ABVHeuFlAI9kztvoBSlFS5BWgS2Fu3CypbMlZE6bAEgztrGunqK0vQfEi3aYXAV7emYR9Ad+1LhOGp7bEywiNIGpPdvrWf6SYp8LcTKAbZEgkaE6AhvEACKz8KSL1Na9y7+UhDeey1sZgocHLrBJUiYrKYDhrySRc7iqq3xjx+ytPg+M9agcqo+zkPdU+Bx0Z+yQZA0HIKI38zWqVKkZLd2SY+2Vw9q3bKMbQRvZBUlBccypOo1qPodaazevC5pmbN7MDUAmI0jWo8Rj9DoZyOQQI2Vl5z9Y+lTjEoWlpnnI30HcPKjG1Q/dlXF22+WX2ynK2SGjQ9iDr4Gh2Hu4kKbQkWm1KEDUZw0idpKqfdRsG2T7Q7ozAd/KaivrmuCZMWzGs/SHhtTjChMz2PwOJvC51rZ2dVQEldAh0B15DSlwXD7ioyQJykGCO/z21o9icKECtoZGo21ie+qjcTS0Tpvpv4L3/vVSRPADGFuAOTAkPzB3JPKr6YUAAsSYnTYa+WtUsVxkdpVUQQRuefOmXukcSOrERuZ7vOj6eyMkE8HeAtXdiOsaPAdmr3yxSSAdRyB2901kLPHNHEe0ZHvy/hRXh8Sbib3JmfOfuqqQ8gn8pRSxJjLqzEzIJ0gRpGo8ZqLAcZtOxVXk8gRvv4VWdw5uK2xCgxvBzTFNwmBtWpKIQSCM2eYHv7/KnQWELV0G5c0A0XWSB9Pu8qebinYj3MaHYe/JcHmig+jg/bUeCsi2pUbTPwA+6ikBosAjGxeDOAGJKidfZXaTpqO6sZjLAW443hiJ74JFFjftah7d1j3pMeG2k1U+TYX9XifQ/hRFNN/wDlRW6LWmF9TlPZOvKOX316auOEVgrPFWGyrqZOh8O4+Aq4vSB+duf4qyUo9krUS4NDx/iK5Lc87tvx+lP3VJi4HZVQZ7OiyROhO4jeZrF8Zxly6FCW2WDm2Y6gdnlpzrSdB8Zdey7YiQ+eO0MugURp3amtYRjIrO0V+KItizbtyCAhtjxyrBJ8TpVL84RorqoMjT/wDZEwOQKD+6ffL+UVLj9T1SM5GacoJicsbVlLHCsWwPzLA+KxM6aSKUtm0hKTNHieobEL19+LbALOUuARcnlrMCNO+szxPDqtx8pzWs7hWUcgTBAbUDbfvpcX0dxhAzWmInYQT8Khw/CrjqTlYhZUkaQ0AifjRVobf6HXEXKGtxoIYTJ/e2iD3a7VqeiPE1soesKi37TSN5IAnnpv3a+NZrhnGzhjdttLqwKFJgA5hJ23gEe+oLvFVghVMeLT9wopJpolPc9Wv9KLSy6Esl1TbUKInQgyDBGoPvArD8V4tdTE2MQjuRo2WfZCtlZSNoYAnyaKzt3ihIGuxnf+e9MXGyRJJ9KeX6Bkej9HekC31vdZ2crFhIHsEsQNN4EDmdt6M3cVbQLmYLmIAnSSQYGo02515Hbxyid9fd99KMcDvsO+oaNPKbOx0jtG5cOYhS2VZUgdkzvzMtt5VUv9OB8oKgArmRcwBGgJz776n0rKlrR1jX+vWmMU1jmInX7KFXRPkZ6K3GlyiLdxs4lDlIDb+yCNYII91XLmXLIYDnrvXn+C42bUdWzAjUbiCPLeZOnjUd/ieckuzSfE7xEnzpuvQ1Ps2+F6QqEYuwASTIkyBAB95NZvpFx9b6oquHCMZYArMgQYOw+8UJtYhIIMxEbx91I961PZBHfzP3UOiXK1RY/OkWOqyiWYlp7hlKgd2s1t+j1q7fthwFQtDHPoGABXsd8lfLfurAviLZtxMMCdZmVIECI0IMmZ51ducbi1ZtI7gWQRmQ5WYuxZix8Jj3UlS2KU0o0afjuLWxbLRJAKkA6jNC6+/7KvYW+lxQwaQdiDvy+6vOsViM47V1iJnVp7+Z8adbx+UBUuFAO4wPh4yaeweTc9BTG2mWVYOJjQ8/Sq3WILm0dkn/ABLzisVa4jkGVXgbmO8xPnoK787tvMxpvyJmlsPM3b3B9Y+HarN9I8Tdk5e0gGugoOOMvIl5AMxNIeLEkknfltNDZLkmUVxBPfRHhHB7uJFw21nq0LnlIBjSdzPIa791UsTazQyldtRIEa+O/uq7Y+UKhFtwqHtHK25SYBjWdTE6a04xXsgodUcxy6gVZwxuBlA0g+73+tUBcK6jkNfXer3XnIDGp+AAEn40nfoaVmhuYpUaYzaqT4gZid/MVWwPH0V+rdcwLHK+51OgIjagqY8uwVdyYpxwy9tlMtbImTMydT7jVJ/oOzSYtvnWyjTKuw/fqldusO/uqvwrGh3hmyggCT+z/uaMHB2T9P8AxfiKqxWi7wniAS1lNtCZJllBPLTWrnyxv1dr+BaFW8gMZwVjeRvI+6apPdMmLgidO1/KtFNJcC/IQ/4xb9WvqaX/AIyuckT4/jWX6ylD+PwrletP4jC2aQ9MLp+inofxqvxDpTda06kJBUjbvEd9Bg9RYt+w3lS8075C2aK10ruBQBlEADbwrm6V3uRH8IoDJilFw6yYA118KXm1H7C2HD0lvmZI9BQ/D38gKqIDRI74kD7T60PGPTkakt45W0BpOerzuG47EcPtuxZgcxMkydSffULcIt9x/iqcXvGnG9WeT7DJlQ8ITuPrXDhCdx/iq0LvlSlhRk+wyZRbg9v9r1/lXDhKREtr4j8KvSO6uEUZsMmUDwRPrN8PwpH4KukMfhREP5UobwozkGTBn5jH1j6Uv5jBPtke7+dEpHhXATR5JDzYN/McfTPp/OozwQ/XHoaLMBXZfKn5JdhmwSODNEZx8a48Ff66/GijUpijySDNgtuCvp2x6mmjgtyfbX1NFtKWaPJIM2CDwS5PtL6n8K4cEua9pfU/hRcPXFh4UeSQZsCngt39n1/lSvwa7yy+tGM9KRR5ZDzYEHCbvcPUUd4Dh1tL84JYnXKeWa0QNN9Ax94phFIKqOs0GbCPR+7bVr3WqoDtmE9rctpr5ijQXDNyt+g+6smWPjTOs8a0Wv2gzZpMRwGwYNtLakHcCPTxqM9F7OoRdH0ftnbfQGdZoAt0+VSpi3H0iPeafmj0PyBvD9Dra7FhvvB391SHop3XPUfzoOvFbg+mdKmtcfuD6R99Nz0nymGSfJeforc5Op9RUf8Awxd/Z/i/lTR0puDuPuqT/it+5fSnjov2xbGYK0tMRvCla54VhQEhaocT7B/Hxp474FR4hpU/1zoXIiUt/U027c7J8jzrmj30x30Pl91FBQFDGrnDH7Rnu++qYFXOFqcxgHbu8RW0uDV8BIXRTg4PfTurbnbPofwprkieyRp3VhRlQvW+JrusHjUmDxyZBmsgmNSXYT91SnF2T/0T7rh+9at6a7QqIi9N6yrBxNn6j/xj/RSB7PIXB/eX/SKnxhRGCPCu67wNPBsHlc/w1A/V5iEmBrLRPuIO1J6bXxBRILopDdH9CohHKaksFDIZipH7JafM0lCwoct7+opTdB7/AEp3V2/1kf3W/Cnrhrf65fer/wCmjxvoMSEXa4se8VMcOgH6a3Hk33rSfJwf+rb95I+1aPHLoKIBdM7UhJqW/ZCCc9szyV5PoaiYdxocWuUFCi5309aiW0zEDSTt/Odqs/mm8Pok+UGjxurQUMnxrp8aU8Muc7belO+Q3P1b/wAJpODQUR5qjN8D6Q9R+NTGw/1HH900E4sSLkHTQbiDzpxhb3GlYWz/ALQ9adH9aVmzePfR21ooHgKqcFEbjRNSUgbw2rjpWZI0uaQP/UU4vXNc8KYDGuCm5xT+s8KZp3VQG7bou3/4P4AP/WmN0WuHZbB/w+mlH7O9Wkr03ox+Ua2ZRujbJq6W8vMqzE+k1Wv4bCMwTqLwJI7cPl794itm24qxWb04p8DMNiuDWSIs4e47axqcunedIqJOjDMNcM2u/a/+VbzEezThyprRTEeet0GX/wC3ue5v51Z4bwEWGlcNczd5lj/Lzrc11nan4qCzF4mxibh7We2oOiqrT5sarYvC3gjAPfYlSMsMd9K35qFdz5/dTafYHnWDTEJbVZuJl0A8PI7U7Nd+sTPeoNbvE7e+qlv2/dWf7lGQzXOYX/tqa7rDzS3/ANtfwrX39h5GoRv/AF40tugMnmIM9XaI/sx9wplp0Ln5u0eyBEEAGSeXPX4VsbHP+uVOf2vd+FJ4p8BRlDh0/UWvcW/1VUW3azsDaTvgMRyXaW759a1eI5+VZ1P0l3zpfT0FDGw9r9Sf4/xNN+TWf1TjyuAfdVsUw1eEehFY4GyfoXf41/01GOH2o1W8D++v+mrn4VG+1Hij0KkUsRw+3KD56Sw3y7c403qZuD2++/r+yP5VWf8ASD3faK0Nr+vSn4Y/L/6Bm7/DEzoua5BmcyCRA0gZtdasnhVobXW99sD/AN6t479Mvu/9qnuUvGkGwL/Ntvlejzt//KmthFG18a6eywq7cqM+yalqh4oiGAJ2xC+r/hWc47ZK3YLh+yNRJ93a1rSd/nWZ4v8ApD5D7KX5YUkUQK2SdGbxQMoVxG6sDWPXevR+jG58vvpLTWo6YNGZexBhgwPdGvxpHtEcj6VoelHtr5fjQ0eya5nGpNEqIOZfKmFR4etXsVsPKorm9IMSsR4H1psefrUuJ2pKY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28" name="AutoShape 4" descr="data:image/jpeg;base64,/9j/4AAQSkZJRgABAQAAAQABAAD/2wCEAAkGBhQSERUUEhQVFRQUGBwWGBcYGB0YGBkaGBcVFxgcFhoYHCYfGBsjHBcbHy8gIycpLCwsFx4xNTAqNSYrLCkBCQoKDgwOGg8PGiwkHyQsLCwsLCkvLCwsKSwsLCwsLCwsLCwsLCwsLCwsLCwsLCwsLCwsLCwsLCwpLCwsLCwsLP/AABEIAKkBKgMBIgACEQEDEQH/xAAbAAABBQEBAAAAAAAAAAAAAAAFAQIDBAYAB//EAEsQAAIBAgQCBwMHCQYGAQUBAAECEQADBBIhMQVBBhMiUWFxkTKBoRQjQlKxwdEHFTNTYnKS4fBzgqKy0vEWJEOTs8LiRFRjg6M0/8QAGQEAAwEBAQAAAAAAAAAAAAAAAAECAwQF/8QAKhEAAgIBBAIBAwQDAQAAAAAAAAECERIDITFRE0HwIjKBYXHh8ZGx0QT/2gAMAwEAAhEDEQA/APVFSpVSnqlSKldrkeekNCU8LTgtLFZORQ0CnRSV01FlUOFOFMmnClY8R1LSClFKysRa6urqB4nRSxSUtAUdFdFLS0BQ2K6KWuoFQ2K6nV0UBQ2K6KdFJFAqEiuiliuigKEiuiliuimKhIpIp1dQFDYpCtOrooFQwrTStSxSEU7AgK0wrVgrTCtWmKiuyVEy1aKUxkq1IVFRkqPJVtkpmStVImi4EpwWnhaWK5Wy6GRSGnkVFfvKilmIVRuToKktREalpTyroqbNFE4U4UlLSLxHCupK6gdCzSzTa6gKH04VHNdcvqoliFHeTA9TQIlFLFAcV05wdsx16O31bfbP+HQe80LxH5Sl2tYbEP4lQg+Jp8cglfBsopGIGp0rzrE9Ncc/sYcqD3sv2yao4nGY1wCbeY881zY+Gh+6pyivY/HJ+jW4jpAwxAXrQLf9nI7z2g3hE/tbaVo7V1WEqQR3gyPhXlBsYwmepWf7Tz/Zp9s4xTPVZO9lua+egFPOPYvDI9XiuivOLPSvH2iFNovzAOUmO+ZB7udFsH+UI/8AWwt4ftIA49AadrsXjl0bGK6KB4XpvhHibotk7C6DbP8Ai2o1avq4lWDA8wQR6ijcmvQ6K6KWK6KLDEbFdToroosMRsV0U6KSKBUNiup0V0UxURgVxFOApqXAwkEEd412pkUNK0wrU0UhFOxUV2SmZasFablq1IKGcQ4lbsLnuuEUkLJ7zMD4Gh1nppg2E/KEH70qfRgDTem2ANzCNAB6si5BEyE9r4TWQt8LOUHsAb+wJjfu93lFYSmo8o6IaWSuzaHpXhz7DG4e5FJ+MAD3msv0k4s2JyjS2qnNE5yZ0BbLoAPCYmo8Fwh8kXHB39gZREypA5MvfziilnBouwHM+u/rFYS1ejojpJFXgXHXs2xbYdaoOhnK4mYXK2mkHQE0Tbp3h10uC5bPihP2VVu8PRuUHvHiQT/Xiao4rhLgoUudgNqpXNI2AE+zAI1HMCmtdv7hvSXoJ4P8oGGe66lwqAAq5zDNvIgroRHfrNGeF8atYjN1ZJyRMiN5iO8aVk8ZgHVCZBjllHfGunMd3OoeD8ZGHvFrwYAqdFEggwQSPcfXlqa0jNS9US9OkegmmTQ6z0lwzrmW/bImPaGhG4I3moz0mwwH6Zfj+FXi+jO0FZpC0VnOM9NrFmy7o4uOoEJrqSQO7xn3VFjuleHu4R4uQ9yy0KA0hmtmBtvJijFhYG4t+UC46xbAsjm3tvGglRsujA6661ncY1kXFQg3SyEqzFn7awQuXkIg0OWx1gVtTnCsFHirDl5D4VprOBYmw4CjqkMknfMiry2iKylJmsYJAnhnGGN3DFLQCXUJIgCGQqCwO5XWKMFrxxu8KbYBTMco7TSw7mhfjTcPwgW0tt1gIsKwBEGc0FpPuo8/D0DC4S2YiBG8a6AAeJrKTRokYn5HcOETM5IW6CDJzzq2/drpWp+SM9oi8Q6gwy5RDTDA+AHdrM1PZ4fYIyZSBMhT7JPu0mPfVuxg0OcOnZDaSTBEDXeplK0UkgAnCAy2HLdpFtm2ea5rij39kEHvGlOtcPa3iLlxDqVLPzzxcA56AgbHkNKM3UsggdWNPZlgp8MoLT9lLfwdvI7W0l47zmnTQgnfnFTY9iG9wNvleHuZjmdXV9TlKh1AgbAgMfhVHFcNv2rN1bd5x1V/ssTmYr1uXKxO4gg+Y7tKPXcHbDBu1ngxDMSO+NdOWtR/JVcMma4uY5mBPtGZJMg5tfGmpbCoC4/HXBdt2+rHzjHNMNOT2lHicw18KG4XH2WNs9V1bXWJVrbNbItysOxXcgsARPj4VpjgOsuC5nOaw7xI01CzMR3CqOH4CydTBV1spcWe8PkM92mT401KuAaT2CXCuk72vmzF0LoJMPpGxOjjtAVscHiOsto8RmUNHdIBivNnw2omQSdJHKXYefsrWi4H0tw1vCqGu9pQxghp9piANO6Iro03KZz6kVE1tIRWa4F09w9+wl12FpmmUJJiCRvGvfV5+l2FAJ69NB4/hWuEujK0F4qlxfjFrDW+svNlWQswTqZ5DXkfSq/CelGHxCKy3FBYTlZgGHLUTWA/KD0st4g27eHL3ILKREKWkLudTADSRpDb6mhLsaV7G8t9L8GVDfKbQB73Cn3g6ioT04wey3lc/sS3x2rz7g/Crly0COrECCCgOoI9+0qfdU9vgd7rCQ6KoEArbCvmV5GbvBXQ/wA6y8sV8/g08P6ml450uD2mWxmQsQBcaEjnCg9okgEaDyoN0N44bBYH5y28QFbtBoJlUfLMjeNez4VbwnArSakFj3sZ0Dl1nvK7A1Ji+D23BJUA+GmgzaHwOY+tR5mV4o1RqbHSHDvtdQHmrHIw81aDUl3jNhQC160ATAJdYJ9a834lwW8qHIy3I2F3bRQD4jVZAU/SNUMVwNlDMLNogaggkaQCPpd8j3g1otVGT0H6Z69h8QlxcyMrqZEqQRoYOo8RT8tA+g2B6rBWxlC5szgeDMSs+MRR+K0swcaZ53wrphffDOt9RcbKyuV0IlTDCBGX8KtYL2F5aDxrN4S+gUsh0ZSpg5l1GkMNjM7wfWtLgf0a90d9Zf8AoZ2aS2K3G8Y6J2NyQBoTqzAbDU+QidNqDDjV04cGe0WKzlaIVC5YCZIgd8c/Ci3G7wUJLBfnE1MfWnnWcwuIjDLLD6fducO8D1Me+o04pxt9inJp0ughf4zd6hGBhirMeyx0UoNBMicwOpMfZo+G3y9sFpkj/esbexQ6hRnE9W45c7lnTb9k/wAJrWcGvzZXWfGjVilH8sem23+CzxLW2fMeFAMYisVWYfKGHfGs/EUe4lBTWNxv93jWV4hg5xli4CQVtOIHMFW/r0rKP2mrB2LwjLOWVaZKiNfFZ0k6af7VS6u6dlvGP2BVjCcanDWvlEC67MinvKZYI7pDVaTAWJZe1py6xtojXtfV7+81rHVlFVyQ4pgLF2rxGlu6QdzlA2I2ioWd0GovCBHsLRq/g7GSTMd/WNBmZ1zRrmb1PuFY7CWgQNZOurmeZPPvLetaR1n18/yRKCCmAxuW1YC/SUawOUDX4eOvhR7G4kW8PmYwiiSTqBJO+8x+FY6+fmLEcxB/hnXv2rT9IlnA3f7P76ym/ZcSbgGPz3LluZZQubSNHDFZI0O2/jRbpDjDbtlgJJZUAmNDGk8h3+VZboX/AP6L5/Ysf+H+daTpUwW2C2wupPhUSe5aBvD8T/zBRdsskzzZS66RyygzP0jpWufYfvD8ftisRwjEKcRofbRGHeR1Ara5gVEH6XfS1dmKLszV8uza5e1LA6nunN36RsRvHjRngbEoJ1IBUmZnK5UanwH2UDXFZgBlHZU9+uq+NGOAuOrnbtPpO3zjU58AnYnSPENbs3LgEhO0wmCUULIBg7STBie+ocLmtXVtnZ7XXIwOhhoOm6kSAd5DDXSKIcXdPkuLzfqbkf8AbrMcL6QPieIG24ULh7LW0A3jOoJYnmcgo2wC3ZpOkXFFsWjccwi76EiSyosgb+19lUuCcUFx3QMrFTleIEFhs0aSJGvie7Sn+UgzgLv93/y26HdBj/zGL/tj8CQKlViV7NLcxsMbe4CkCQIECBrvMj4+Gvn9u1eYaWrhUgQch2PdrqCCI2rSDERjXB2gnw2tiqWGwtgqMxaWUH9Iw+iRsDpox/oCtoajh9pEoqXIJsYa+oAFq5ERqh02jXWa7El1BlXBj6Vs/jV7EXbHahrgjf5x9zJ7/wBo0ExfVsdXua7fON7tzrsD7q3jrT+f2ZOEfn9ESY1iAqztAUaFtt51UQPA/bRThtkLcXOe2dAOQEHRfjQfA3QofL7SgmSZMBso1PhRHCmb1hjvk19wI++plJvkaVG36LOOrafrHx5n+povfu6aUF6KsMjbaMfPc/D+dFcVchSdtvtrmf3GpXv5lvLbW6WDhvoOCpRrakQZze2NoIiI1EV8NiHLOhuCAguB8jRlPWciSdDbOoaII1WDVrEY5Di7JF62w6y/qCsAF8MQTB20O/dVdL6dcfnUj5JGaREzi9N4nUetb4L/AEZ2zsDi2zOjmSjZcwBAIKowMNqJDjQzrOpFO4hc+beJ1U7Uy3dHyi+QwaWQyNv0FjunnTeIGUby8qhqpFLg9D4aPmbf7i/5RViKGdHeIC7aUARlRAfPKPworFbcHNVnhCcPcODpBVO0CQ2tg3WkyM0kc53Om1bbCDsLry5bVm7N8woIB0UTt/8ARMSfurRYYnKvlWGtaR1xOxaGRABMcxJ311JECoBaf9WnoPxpvFuNLYyhj2m8zC6yxgaCaoLx6bV5xmK2iQYKgnQFchmACDz2isEpVZVoKdTc+on8I/GrWDXee/kMv+/nQbD8eDXLarmJbMJ0AEKGhhMkkHcbUeg0pKS5HaZHxFRk351mBjVci4pByh7cTvBZZB9wMdxo/wAZw2ey6kTmER3+B8Kx+HxeFa4q2rHV9YCJC5ZKZyw92WD5xWsFcGyG6aRDxLCKy2J3tl28iMh1H92g1jF2vlF9SW0Ql9tsy5+WsE860WItgpmVsyxo50IEbnwqD8wWgzt1TZnkMZOoYgkfAVN1sx1fBT6IPbewzHNlVmJiJBzWQSP7p+NSYpUKOVR9GYgj2QoW1lzT3VZscOS1bZLaOincAnWYn/KPQUOxOJZVZVNwKQQROhBAUzp3KPStYzRDiRXbmazZUakDbnqvd761GPzXsM1sCOsSASRA566zWWw1tvmhIAcACBtCTr7hWqOBXqgwmcumsax4d5+2iVUNFbhWCNh3YOp6wW131XIgSfGd6N8YsDEW8juApIPZBmREbiOVDuCWs1lHZYuazqQDDEczoCI9aP4+0oQ6DMRvAJ189/8Aes5NcFIAYPglm3dS4txsyILY0kZQuT1ijOHvt2izMBmmcojTbfbTuoX0QW6FuC/lJznLMTlitLhbcAyBE6abDeplNIaQGdV0Gcwsxoum0+ew3pEeEKozmZJEDYmW1B057V3FLWdyy5pHsldhz5fGi4AdRGU7QY0kf1HvocgB2NYOjI7kB1ykFNe0APXxqjgeD27V83rbRccHNIbXMZk6mPdG9F+MpFh8mXOVIXTn4UI6HWLmRxiIZs0jNBaNvOKMvpD2Lx7DNirF2yXVcxGvdDKdBzHZ+NRcA4c+HuXnJDi62fskSOetHL2EWCCogTHlr4+73UC6Nq9627XdGDQIkaQNwd4PrFO00APxd9hiS7CAwgHkTCbe8GrHyo/mxfa79hEi/bSZ3mCRVbjIcOqKdGUvrsIIEfHnWewmKc28hNzq9eyCcvtZjpH1lB91bRpqzKfJe/KBhEU3boLRdmZj/plVUQBtqB5VjsW6zaAJgyV075Pu1IrSY9WuiLvWuPFieYJ5eA9KGXOHJIGR+xtqdPhWlr0Z0/ZYwrgdZJ3Vx5nPRPA3JuWhtlGXxPP3bUI4fZNx4QhZJAZvFjoPefWiGGKo6GCxOs7nQHbxJ5eNSy0bnoz7DwfpH7TV/HHsd4kcp5jlQPovi3GZXtupMuMwEZS0DUE6+HhR1rxj+dZSTUjRNMGm236tPQfjTMrfqk9F/wBVRYniJGIW1qGZSw2KwDGuszEmfdzof+ffmmudrKrlNhmmQNNYiNfUU0mJsMYN4aCoQxOgiQfGSCKkxrSjajbntTLVw5RI1qLFXOy2g286pJk2Sfk14v1WKe2x7N4geRlgvxIHvr1qvMOHdF0yLcWQzKrZhyPZcEa6agGi1z8qmDQlLl9c6HK0WnjMNGjXvraP1/buRJNGCw14lwZIUogC76nCMfgorY4J5QSQY9ff/XdXlHDulgLoraGVXUEf9E2vvr1PBt2B5c6w19kjWG/BBx3NNo22AzOLbfuvJka7jL8agw/DiEvDMvzjAr+zsIbTlE+VXOLOPmf7ZJ/xComsWodCTFwkntGe1poR7O3KKxUtqKxBfAMEwYEsvYuNOm/Zy/DfyIrWi/tWR6MZeoFzUlbl8gCSTnvOAMo9omB31qLNyVBGx5ER6g6ijVduwitivisejFrasC6gEqCJEzy8NJ8x31kMFYlkYDZ7/wD5cR+Naa+p65tBlyKQOYLMwYz3RbX41jOF3XW+SD821y+Sp11DMAR3c9qqKWOwPkgwtpxh7WQwCXLg8wQk/YfWrX56ujF4i2YyqjOmmxBga8+8zTMHxFfk1sMpBbMqkaiQq79wIP21OuLwhv3yGlwrZ9HkKPagxrrG1KV7gqI+j+OuX0AuHXrChIhZAiPokDVhrHKpbvD8yXWJ1t6aNpoATpl1me8bUzhr2ntH5KSBmOqkprAJkuRyjnUNxDLMxuC0v6QLcAJ0+qT2+UwDWkafozl+4OucQ6pLDESOzJ7phSfj9ta7iN028M7/AFFJ9B8e6sX0hj5MkfsxPcGFbDj7TgL/AO6f801EuF+5S9mY6OdIbuIm24AhkY5REpnAOgI1BjbefCi3SrpbiMKyIVTM1sktB0bMfZ7WkCPWs9+T+xmxDZhIKc9tLlupPyhYxbuNCZoW0i255AntNt3ZgD5VpJfVVCjwWOjHS28cRbt3XZ1usF7UEqTsRppqR4RNeoM8oJ2gsfICY+PwrxTgL/8ANYYd15AdP2vWvac/Y/uH36LWWukmiodGFxOGxd5y7YlrWvZtoBCxqAZOp5ctZitL0ZxV1kIukF1bKzD2XBUOrR3lT8fCsTisbAfsghB9UaiJ00rV9A46lv7WeQ+gKhzUo8GstLB8lL8ofSG7hlRbOly7m7cTlVYELOxJO9ZDhvTjFqGUuHIEguJIMgaQR30f/Ko8XLH7tz/MtYPDWS+ciJiNdz+7W8IrAxf3HoXSLjmIsgXmtgsUKlBmNuM3YJ1g65vMKJqToT0hu383WgBlOpC5QRzkfGhnSC71nD7dwD5z5tGPPMOsDCd9xUv5N2LdbmJPKTryHfUuP0DupFvjPE82Ka2F9gAFp+sM0R5fGh2C4aRg+v5h8vtcsyKRlyby8zm5bVPidMdiTz7B/wD51SwynqT86cof9FJjVh2ozQe0FG3IHlVafBE+R/SrDPhrIZTq9vNq2btSoJ9hYHb2M7b1lLvGLuWyQdXktpvB+GndRzieJ7LrfdmyIpgt1gVXgrEMRyGg22MRVe3hrRshivZAzqY1A1mOcGtL6JojwqxngnZ/85onYXtWzy1+2qFn6fk/+Y1ca5Kgd4YH1qWNGj6NYlyLhdpysbY5AKp0nxM0c+U+JrI8IuDqbmYNlFySFJBIldJHnPuo6+MA7zHf/WtTNW7KTIMQCcTbeRAVlI56jefh76oNgmFi6hIkuW20Og2+yrbYhM4dtCARMnYwTp7hTWa0UKcmYsdSNS2bfz5VSsTJbN27OZimVtAoZiy5QR3QdYBp+IfsnXlVGyV666wiSE+xp+welLjcSI578jHI79/lTe7Ea3hlg28KxBk3YuaiIlLYjQ6+zv41i8T0Cd3Z26uXYsdWGpJJ2or0ZJSxdVzo1wlZM9kqhETtqdqq4u/d6x8raZjHaG0mOdPRyi5UxyppGS4JbV2t7G4brGJmFAUiRyG9emYQoRqryAJ7RifDWvL+jN8fKEMdo+mw8K317h+cMCWIcAQdVEDdRyPOiaTocG6LXHrqBbXYJi9bMFiRue80uN4yLQHaS3MTlH31QxNjqrFhN8l22JiJ7R8fGmY3h9u7bZLoLCZkQCIEyJ2PLyqMFRVjejWLnAqRlJhyTswJZ2kHcESDWmS/bj2TH7x/Gsf0bw628AMv07TOZ7ypmKm4zibGJtZCzQhDEqk8iOcDnVOFsMqRoheU32C6fNoZk/Xu0D4Vh0ZWMwRevCdxrdfkD3Gq2M6QrhyIBPzKquZSJylo0578qzv/ABqUtsqLlZ7juTO2ZyYHwFLFVRLmkG7eC/5a3lhiqFh3yVBG+0VTwfAnF+/elYvK6gTqCxDDN5RQ3hPTV7ahHAdIjxAiIrWcG4x11omBBb7v5fCpxBSTKPAsPdwaQuRyXJImAVaJHnpTsXxllsYhTa/TZiSGHZLADaNQKKPiYG25Hefq93n8KbxjAQjhRmJUx5mQPuppUNqzKcYwzNhlVVJYFZHMGRIIrWcYIbBXkXViphRqTryAqK1hwskKozNmPsiZJ1PMmIqwLg2zCe6Z5eFJwAC9EbV62EzjsICcuXKyl31zE6mMnxqHpFwhWxhvAlswU5VVmKkDKSYBHIET491FbPEcrsNSuhIjnnuE8p3pcNjAHbcmBssaEsefn8Kpq3Y1sZnAcGuDEWb5ylflAkahwFMlmUjsrA38QK9FxXGkVUCgsX7On0exMnu1AGvfWbN6GkLpJjQg7vv/ABVHeuFlAI9kztvoBSlFS5BWgS2Fu3CypbMlZE6bAEgztrGunqK0vQfEi3aYXAV7emYR9Ad+1LhOGp7bEywiNIGpPdvrWf6SYp8LcTKAbZEgkaE6AhvEACKz8KSL1Na9y7+UhDeey1sZgocHLrBJUiYrKYDhrySRc7iqq3xjx+ytPg+M9agcqo+zkPdU+Bx0Z+yQZA0HIKI38zWqVKkZLd2SY+2Vw9q3bKMbQRvZBUlBccypOo1qPodaazevC5pmbN7MDUAmI0jWo8Rj9DoZyOQQI2Vl5z9Y+lTjEoWlpnnI30HcPKjG1Q/dlXF22+WX2ynK2SGjQ9iDr4Gh2Hu4kKbQkWm1KEDUZw0idpKqfdRsG2T7Q7ozAd/KaivrmuCZMWzGs/SHhtTjChMz2PwOJvC51rZ2dVQEldAh0B15DSlwXD7ioyQJykGCO/z21o9icKECtoZGo21ie+qjcTS0Tpvpv4L3/vVSRPADGFuAOTAkPzB3JPKr6YUAAsSYnTYa+WtUsVxkdpVUQQRuefOmXukcSOrERuZ7vOj6eyMkE8HeAtXdiOsaPAdmr3yxSSAdRyB2901kLPHNHEe0ZHvy/hRXh8Sbib3JmfOfuqqQ8gn8pRSxJjLqzEzIJ0gRpGo8ZqLAcZtOxVXk8gRvv4VWdw5uK2xCgxvBzTFNwmBtWpKIQSCM2eYHv7/KnQWELV0G5c0A0XWSB9Pu8qebinYj3MaHYe/JcHmig+jg/bUeCsi2pUbTPwA+6ikBosAjGxeDOAGJKidfZXaTpqO6sZjLAW443hiJ74JFFjftah7d1j3pMeG2k1U+TYX9XifQ/hRFNN/wDlRW6LWmF9TlPZOvKOX316auOEVgrPFWGyrqZOh8O4+Aq4vSB+duf4qyUo9krUS4NDx/iK5Lc87tvx+lP3VJi4HZVQZ7OiyROhO4jeZrF8Zxly6FCW2WDm2Y6gdnlpzrSdB8Zdey7YiQ+eO0MugURp3amtYRjIrO0V+KItizbtyCAhtjxyrBJ8TpVL84RorqoMjT/wDZEwOQKD+6ffL+UVLj9T1SM5GacoJicsbVlLHCsWwPzLA+KxM6aSKUtm0hKTNHieobEL19+LbALOUuARcnlrMCNO+szxPDqtx8pzWs7hWUcgTBAbUDbfvpcX0dxhAzWmInYQT8Khw/CrjqTlYhZUkaQ0AifjRVobf6HXEXKGtxoIYTJ/e2iD3a7VqeiPE1soesKi37TSN5IAnnpv3a+NZrhnGzhjdttLqwKFJgA5hJ23gEe+oLvFVghVMeLT9wopJpolPc9Wv9KLSy6Esl1TbUKInQgyDBGoPvArD8V4tdTE2MQjuRo2WfZCtlZSNoYAnyaKzt3ihIGuxnf+e9MXGyRJJ9KeX6Bkej9HekC31vdZ2crFhIHsEsQNN4EDmdt6M3cVbQLmYLmIAnSSQYGo02515Hbxyid9fd99KMcDvsO+oaNPKbOx0jtG5cOYhS2VZUgdkzvzMtt5VUv9OB8oKgArmRcwBGgJz776n0rKlrR1jX+vWmMU1jmInX7KFXRPkZ6K3GlyiLdxs4lDlIDb+yCNYII91XLmXLIYDnrvXn+C42bUdWzAjUbiCPLeZOnjUd/ieckuzSfE7xEnzpuvQ1Ps2+F6QqEYuwASTIkyBAB95NZvpFx9b6oquHCMZYArMgQYOw+8UJtYhIIMxEbx91I961PZBHfzP3UOiXK1RY/OkWOqyiWYlp7hlKgd2s1t+j1q7fthwFQtDHPoGABXsd8lfLfurAviLZtxMMCdZmVIECI0IMmZ51ducbi1ZtI7gWQRmQ5WYuxZix8Jj3UlS2KU0o0afjuLWxbLRJAKkA6jNC6+/7KvYW+lxQwaQdiDvy+6vOsViM47V1iJnVp7+Z8adbx+UBUuFAO4wPh4yaeweTc9BTG2mWVYOJjQ8/Sq3WILm0dkn/ABLzisVa4jkGVXgbmO8xPnoK787tvMxpvyJmlsPM3b3B9Y+HarN9I8Tdk5e0gGugoOOMvIl5AMxNIeLEkknfltNDZLkmUVxBPfRHhHB7uJFw21nq0LnlIBjSdzPIa791UsTazQyldtRIEa+O/uq7Y+UKhFtwqHtHK25SYBjWdTE6a04xXsgodUcxy6gVZwxuBlA0g+73+tUBcK6jkNfXer3XnIDGp+AAEn40nfoaVmhuYpUaYzaqT4gZid/MVWwPH0V+rdcwLHK+51OgIjagqY8uwVdyYpxwy9tlMtbImTMydT7jVJ/oOzSYtvnWyjTKuw/fqldusO/uqvwrGh3hmyggCT+z/uaMHB2T9P8AxfiKqxWi7wniAS1lNtCZJllBPLTWrnyxv1dr+BaFW8gMZwVjeRvI+6apPdMmLgidO1/KtFNJcC/IQ/4xb9WvqaX/AIyuckT4/jWX6ylD+PwrletP4jC2aQ9MLp+inofxqvxDpTda06kJBUjbvEd9Bg9RYt+w3lS8075C2aK10ruBQBlEADbwrm6V3uRH8IoDJilFw6yYA118KXm1H7C2HD0lvmZI9BQ/D38gKqIDRI74kD7T60PGPTkakt45W0BpOerzuG47EcPtuxZgcxMkydSffULcIt9x/iqcXvGnG9WeT7DJlQ8ITuPrXDhCdx/iq0LvlSlhRk+wyZRbg9v9r1/lXDhKREtr4j8KvSO6uEUZsMmUDwRPrN8PwpH4KukMfhREP5UobwozkGTBn5jH1j6Uv5jBPtke7+dEpHhXATR5JDzYN/McfTPp/OozwQ/XHoaLMBXZfKn5JdhmwSODNEZx8a48Ff66/GijUpijySDNgtuCvp2x6mmjgtyfbX1NFtKWaPJIM2CDwS5PtL6n8K4cEua9pfU/hRcPXFh4UeSQZsCngt39n1/lSvwa7yy+tGM9KRR5ZDzYEHCbvcPUUd4Dh1tL84JYnXKeWa0QNN9Ax94phFIKqOs0GbCPR+7bVr3WqoDtmE9rctpr5ijQXDNyt+g+6smWPjTOs8a0Wv2gzZpMRwGwYNtLakHcCPTxqM9F7OoRdH0ftnbfQGdZoAt0+VSpi3H0iPeafmj0PyBvD9Dra7FhvvB391SHop3XPUfzoOvFbg+mdKmtcfuD6R99Nz0nymGSfJeforc5Op9RUf8Awxd/Z/i/lTR0puDuPuqT/it+5fSnjov2xbGYK0tMRvCla54VhQEhaocT7B/Hxp474FR4hpU/1zoXIiUt/U027c7J8jzrmj30x30Pl91FBQFDGrnDH7Rnu++qYFXOFqcxgHbu8RW0uDV8BIXRTg4PfTurbnbPofwprkieyRp3VhRlQvW+JrusHjUmDxyZBmsgmNSXYT91SnF2T/0T7rh+9at6a7QqIi9N6yrBxNn6j/xj/RSB7PIXB/eX/SKnxhRGCPCu67wNPBsHlc/w1A/V5iEmBrLRPuIO1J6bXxBRILopDdH9CohHKaksFDIZipH7JafM0lCwoct7+opTdB7/AEp3V2/1kf3W/Cnrhrf65fer/wCmjxvoMSEXa4se8VMcOgH6a3Hk33rSfJwf+rb95I+1aPHLoKIBdM7UhJqW/ZCCc9szyV5PoaiYdxocWuUFCi5309aiW0zEDSTt/Odqs/mm8Pok+UGjxurQUMnxrp8aU8Muc7belO+Q3P1b/wAJpODQUR5qjN8D6Q9R+NTGw/1HH900E4sSLkHTQbiDzpxhb3GlYWz/ALQ9adH9aVmzePfR21ooHgKqcFEbjRNSUgbw2rjpWZI0uaQP/UU4vXNc8KYDGuCm5xT+s8KZp3VQG7bou3/4P4AP/WmN0WuHZbB/w+mlH7O9Wkr03ox+Ua2ZRujbJq6W8vMqzE+k1Wv4bCMwTqLwJI7cPl794itm24qxWb04p8DMNiuDWSIs4e47axqcunedIqJOjDMNcM2u/a/+VbzEezThyprRTEeet0GX/wC3ue5v51Z4bwEWGlcNczd5lj/Lzrc11nan4qCzF4mxibh7We2oOiqrT5sarYvC3gjAPfYlSMsMd9K35qFdz5/dTafYHnWDTEJbVZuJl0A8PI7U7Nd+sTPeoNbvE7e+qlv2/dWf7lGQzXOYX/tqa7rDzS3/ANtfwrX39h5GoRv/AF40tugMnmIM9XaI/sx9wplp0Ln5u0eyBEEAGSeXPX4VsbHP+uVOf2vd+FJ4p8BRlDh0/UWvcW/1VUW3azsDaTvgMRyXaW759a1eI5+VZ1P0l3zpfT0FDGw9r9Sf4/xNN+TWf1TjyuAfdVsUw1eEehFY4GyfoXf41/01GOH2o1W8D++v+mrn4VG+1Hij0KkUsRw+3KD56Sw3y7c403qZuD2++/r+yP5VWf8ASD3faK0Nr+vSn4Y/L/6Bm7/DEzoua5BmcyCRA0gZtdasnhVobXW99sD/AN6t479Mvu/9qnuUvGkGwL/Ntvlejzt//KmthFG18a6eywq7cqM+yalqh4oiGAJ2xC+r/hWc47ZK3YLh+yNRJ93a1rSd/nWZ4v8ApD5D7KX5YUkUQK2SdGbxQMoVxG6sDWPXevR+jG58vvpLTWo6YNGZexBhgwPdGvxpHtEcj6VoelHtr5fjQ0eya5nGpNEqIOZfKmFR4etXsVsPKorm9IMSsR4H1psefrUuJ2pKY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30" name="AutoShape 6" descr="data:image/jpeg;base64,/9j/4AAQSkZJRgABAQAAAQABAAD/2wCEAAkGBhQSERUUEhQVFRQUGBwWGBcYGB0YGBkaGBcVFxgcFhoYHCYfGBsjHBcbHy8gIycpLCwsFx4xNTAqNSYrLCkBCQoKDgwOGg8PGiwkHyQsLCwsLCkvLCwsKSwsLCwsLCwsLCwsLCwsLCwsLCwsLCwsLCwsLCwsLCwpLCwsLCwsLP/AABEIAKkBKgMBIgACEQEDEQH/xAAbAAABBQEBAAAAAAAAAAAAAAAFAQIDBAYAB//EAEsQAAIBAgQCBwMHCQYGAQUBAAECEQADBBIhMQVBBhMiUWFxkTKBoRQjQlKxwdEHFTNTYnKS4fBzgqKy0vEWJEOTs8LiRFRjg6M0/8QAGQEAAwEBAQAAAAAAAAAAAAAAAAECAwQF/8QAKhEAAgIBBAIBAwQDAQAAAAAAAAECERIDITFRE0HwIjKBYXHh8ZGx0QT/2gAMAwEAAhEDEQA/APVFSpVSnqlSKldrkeekNCU8LTgtLFZORQ0CnRSV01FlUOFOFMmnClY8R1LSClFKysRa6urqB4nRSxSUtAUdFdFLS0BQ2K6KWuoFQ2K6nV0UBQ2K6KdFJFAqEiuiliuigKEiuiliuimKhIpIp1dQFDYpCtOrooFQwrTStSxSEU7AgK0wrVgrTCtWmKiuyVEy1aKUxkq1IVFRkqPJVtkpmStVImi4EpwWnhaWK5Wy6GRSGnkVFfvKilmIVRuToKktREalpTyroqbNFE4U4UlLSLxHCupK6gdCzSzTa6gKH04VHNdcvqoliFHeTA9TQIlFLFAcV05wdsx16O31bfbP+HQe80LxH5Sl2tYbEP4lQg+Jp8cglfBsopGIGp0rzrE9Ncc/sYcqD3sv2yao4nGY1wCbeY881zY+Gh+6pyivY/HJ+jW4jpAwxAXrQLf9nI7z2g3hE/tbaVo7V1WEqQR3gyPhXlBsYwmepWf7Tz/Zp9s4xTPVZO9lua+egFPOPYvDI9XiuivOLPSvH2iFNovzAOUmO+ZB7udFsH+UI/8AWwt4ftIA49AadrsXjl0bGK6KB4XpvhHibotk7C6DbP8Ai2o1avq4lWDA8wQR6ijcmvQ6K6KWK6KLDEbFdToroosMRsV0U6KSKBUNiup0V0UxURgVxFOApqXAwkEEd412pkUNK0wrU0UhFOxUV2SmZasFablq1IKGcQ4lbsLnuuEUkLJ7zMD4Gh1nppg2E/KEH70qfRgDTem2ANzCNAB6si5BEyE9r4TWQt8LOUHsAb+wJjfu93lFYSmo8o6IaWSuzaHpXhz7DG4e5FJ+MAD3msv0k4s2JyjS2qnNE5yZ0BbLoAPCYmo8Fwh8kXHB39gZREypA5MvfziilnBouwHM+u/rFYS1ejojpJFXgXHXs2xbYdaoOhnK4mYXK2mkHQE0Tbp3h10uC5bPihP2VVu8PRuUHvHiQT/Xiao4rhLgoUudgNqpXNI2AE+zAI1HMCmtdv7hvSXoJ4P8oGGe66lwqAAq5zDNvIgroRHfrNGeF8atYjN1ZJyRMiN5iO8aVk8ZgHVCZBjllHfGunMd3OoeD8ZGHvFrwYAqdFEggwQSPcfXlqa0jNS9US9OkegmmTQ6z0lwzrmW/bImPaGhG4I3moz0mwwH6Zfj+FXi+jO0FZpC0VnOM9NrFmy7o4uOoEJrqSQO7xn3VFjuleHu4R4uQ9yy0KA0hmtmBtvJijFhYG4t+UC46xbAsjm3tvGglRsujA6661ncY1kXFQg3SyEqzFn7awQuXkIg0OWx1gVtTnCsFHirDl5D4VprOBYmw4CjqkMknfMiry2iKylJmsYJAnhnGGN3DFLQCXUJIgCGQqCwO5XWKMFrxxu8KbYBTMco7TSw7mhfjTcPwgW0tt1gIsKwBEGc0FpPuo8/D0DC4S2YiBG8a6AAeJrKTRokYn5HcOETM5IW6CDJzzq2/drpWp+SM9oi8Q6gwy5RDTDA+AHdrM1PZ4fYIyZSBMhT7JPu0mPfVuxg0OcOnZDaSTBEDXeplK0UkgAnCAy2HLdpFtm2ea5rij39kEHvGlOtcPa3iLlxDqVLPzzxcA56AgbHkNKM3UsggdWNPZlgp8MoLT9lLfwdvI7W0l47zmnTQgnfnFTY9iG9wNvleHuZjmdXV9TlKh1AgbAgMfhVHFcNv2rN1bd5x1V/ssTmYr1uXKxO4gg+Y7tKPXcHbDBu1ngxDMSO+NdOWtR/JVcMma4uY5mBPtGZJMg5tfGmpbCoC4/HXBdt2+rHzjHNMNOT2lHicw18KG4XH2WNs9V1bXWJVrbNbItysOxXcgsARPj4VpjgOsuC5nOaw7xI01CzMR3CqOH4CydTBV1spcWe8PkM92mT401KuAaT2CXCuk72vmzF0LoJMPpGxOjjtAVscHiOsto8RmUNHdIBivNnw2omQSdJHKXYefsrWi4H0tw1vCqGu9pQxghp9piANO6Iro03KZz6kVE1tIRWa4F09w9+wl12FpmmUJJiCRvGvfV5+l2FAJ69NB4/hWuEujK0F4qlxfjFrDW+svNlWQswTqZ5DXkfSq/CelGHxCKy3FBYTlZgGHLUTWA/KD0st4g27eHL3ILKREKWkLudTADSRpDb6mhLsaV7G8t9L8GVDfKbQB73Cn3g6ioT04wey3lc/sS3x2rz7g/Crly0COrECCCgOoI9+0qfdU9vgd7rCQ6KoEArbCvmV5GbvBXQ/wA6y8sV8/g08P6ml450uD2mWxmQsQBcaEjnCg9okgEaDyoN0N44bBYH5y28QFbtBoJlUfLMjeNez4VbwnArSakFj3sZ0Dl1nvK7A1Ji+D23BJUA+GmgzaHwOY+tR5mV4o1RqbHSHDvtdQHmrHIw81aDUl3jNhQC160ATAJdYJ9a834lwW8qHIy3I2F3bRQD4jVZAU/SNUMVwNlDMLNogaggkaQCPpd8j3g1otVGT0H6Z69h8QlxcyMrqZEqQRoYOo8RT8tA+g2B6rBWxlC5szgeDMSs+MRR+K0swcaZ53wrphffDOt9RcbKyuV0IlTDCBGX8KtYL2F5aDxrN4S+gUsh0ZSpg5l1GkMNjM7wfWtLgf0a90d9Zf8AoZ2aS2K3G8Y6J2NyQBoTqzAbDU+QidNqDDjV04cGe0WKzlaIVC5YCZIgd8c/Ci3G7wUJLBfnE1MfWnnWcwuIjDLLD6fducO8D1Me+o04pxt9inJp0ughf4zd6hGBhirMeyx0UoNBMicwOpMfZo+G3y9sFpkj/esbexQ6hRnE9W45c7lnTb9k/wAJrWcGvzZXWfGjVilH8sem23+CzxLW2fMeFAMYisVWYfKGHfGs/EUe4lBTWNxv93jWV4hg5xli4CQVtOIHMFW/r0rKP2mrB2LwjLOWVaZKiNfFZ0k6af7VS6u6dlvGP2BVjCcanDWvlEC67MinvKZYI7pDVaTAWJZe1py6xtojXtfV7+81rHVlFVyQ4pgLF2rxGlu6QdzlA2I2ioWd0GovCBHsLRq/g7GSTMd/WNBmZ1zRrmb1PuFY7CWgQNZOurmeZPPvLetaR1n18/yRKCCmAxuW1YC/SUawOUDX4eOvhR7G4kW8PmYwiiSTqBJO+8x+FY6+fmLEcxB/hnXv2rT9IlnA3f7P76ym/ZcSbgGPz3LluZZQubSNHDFZI0O2/jRbpDjDbtlgJJZUAmNDGk8h3+VZboX/AP6L5/Ysf+H+daTpUwW2C2wupPhUSe5aBvD8T/zBRdsskzzZS66RyygzP0jpWufYfvD8ftisRwjEKcRofbRGHeR1Ara5gVEH6XfS1dmKLszV8uza5e1LA6nunN36RsRvHjRngbEoJ1IBUmZnK5UanwH2UDXFZgBlHZU9+uq+NGOAuOrnbtPpO3zjU58AnYnSPENbs3LgEhO0wmCUULIBg7STBie+ocLmtXVtnZ7XXIwOhhoOm6kSAd5DDXSKIcXdPkuLzfqbkf8AbrMcL6QPieIG24ULh7LW0A3jOoJYnmcgo2wC3ZpOkXFFsWjccwi76EiSyosgb+19lUuCcUFx3QMrFTleIEFhs0aSJGvie7Sn+UgzgLv93/y26HdBj/zGL/tj8CQKlViV7NLcxsMbe4CkCQIECBrvMj4+Gvn9u1eYaWrhUgQch2PdrqCCI2rSDERjXB2gnw2tiqWGwtgqMxaWUH9Iw+iRsDpox/oCtoajh9pEoqXIJsYa+oAFq5ERqh02jXWa7El1BlXBj6Vs/jV7EXbHahrgjf5x9zJ7/wBo0ExfVsdXua7fON7tzrsD7q3jrT+f2ZOEfn9ESY1iAqztAUaFtt51UQPA/bRThtkLcXOe2dAOQEHRfjQfA3QofL7SgmSZMBso1PhRHCmb1hjvk19wI++plJvkaVG36LOOrafrHx5n+povfu6aUF6KsMjbaMfPc/D+dFcVchSdtvtrmf3GpXv5lvLbW6WDhvoOCpRrakQZze2NoIiI1EV8NiHLOhuCAguB8jRlPWciSdDbOoaII1WDVrEY5Di7JF62w6y/qCsAF8MQTB20O/dVdL6dcfnUj5JGaREzi9N4nUetb4L/AEZ2zsDi2zOjmSjZcwBAIKowMNqJDjQzrOpFO4hc+beJ1U7Uy3dHyi+QwaWQyNv0FjunnTeIGUby8qhqpFLg9D4aPmbf7i/5RViKGdHeIC7aUARlRAfPKPworFbcHNVnhCcPcODpBVO0CQ2tg3WkyM0kc53Om1bbCDsLry5bVm7N8woIB0UTt/8ARMSfurRYYnKvlWGtaR1xOxaGRABMcxJ311JECoBaf9WnoPxpvFuNLYyhj2m8zC6yxgaCaoLx6bV5xmK2iQYKgnQFchmACDz2isEpVZVoKdTc+on8I/GrWDXee/kMv+/nQbD8eDXLarmJbMJ0AEKGhhMkkHcbUeg0pKS5HaZHxFRk351mBjVci4pByh7cTvBZZB9wMdxo/wAZw2ey6kTmER3+B8Kx+HxeFa4q2rHV9YCJC5ZKZyw92WD5xWsFcGyG6aRDxLCKy2J3tl28iMh1H92g1jF2vlF9SW0Ql9tsy5+WsE860WItgpmVsyxo50IEbnwqD8wWgzt1TZnkMZOoYgkfAVN1sx1fBT6IPbewzHNlVmJiJBzWQSP7p+NSYpUKOVR9GYgj2QoW1lzT3VZscOS1bZLaOincAnWYn/KPQUOxOJZVZVNwKQQROhBAUzp3KPStYzRDiRXbmazZUakDbnqvd761GPzXsM1sCOsSASRA566zWWw1tvmhIAcACBtCTr7hWqOBXqgwmcumsax4d5+2iVUNFbhWCNh3YOp6wW131XIgSfGd6N8YsDEW8juApIPZBmREbiOVDuCWs1lHZYuazqQDDEczoCI9aP4+0oQ6DMRvAJ189/8Aes5NcFIAYPglm3dS4txsyILY0kZQuT1ijOHvt2izMBmmcojTbfbTuoX0QW6FuC/lJznLMTlitLhbcAyBE6abDeplNIaQGdV0Gcwsxoum0+ew3pEeEKozmZJEDYmW1B057V3FLWdyy5pHsldhz5fGi4AdRGU7QY0kf1HvocgB2NYOjI7kB1ykFNe0APXxqjgeD27V83rbRccHNIbXMZk6mPdG9F+MpFh8mXOVIXTn4UI6HWLmRxiIZs0jNBaNvOKMvpD2Lx7DNirF2yXVcxGvdDKdBzHZ+NRcA4c+HuXnJDi62fskSOetHL2EWCCogTHlr4+73UC6Nq9627XdGDQIkaQNwd4PrFO00APxd9hiS7CAwgHkTCbe8GrHyo/mxfa79hEi/bSZ3mCRVbjIcOqKdGUvrsIIEfHnWewmKc28hNzq9eyCcvtZjpH1lB91bRpqzKfJe/KBhEU3boLRdmZj/plVUQBtqB5VjsW6zaAJgyV075Pu1IrSY9WuiLvWuPFieYJ5eA9KGXOHJIGR+xtqdPhWlr0Z0/ZYwrgdZJ3Vx5nPRPA3JuWhtlGXxPP3bUI4fZNx4QhZJAZvFjoPefWiGGKo6GCxOs7nQHbxJ5eNSy0bnoz7DwfpH7TV/HHsd4kcp5jlQPovi3GZXtupMuMwEZS0DUE6+HhR1rxj+dZSTUjRNMGm236tPQfjTMrfqk9F/wBVRYniJGIW1qGZSw2KwDGuszEmfdzof+ffmmudrKrlNhmmQNNYiNfUU0mJsMYN4aCoQxOgiQfGSCKkxrSjajbntTLVw5RI1qLFXOy2g286pJk2Sfk14v1WKe2x7N4geRlgvxIHvr1qvMOHdF0yLcWQzKrZhyPZcEa6agGi1z8qmDQlLl9c6HK0WnjMNGjXvraP1/buRJNGCw14lwZIUogC76nCMfgorY4J5QSQY9ff/XdXlHDulgLoraGVXUEf9E2vvr1PBt2B5c6w19kjWG/BBx3NNo22AzOLbfuvJka7jL8agw/DiEvDMvzjAr+zsIbTlE+VXOLOPmf7ZJ/xComsWodCTFwkntGe1poR7O3KKxUtqKxBfAMEwYEsvYuNOm/Zy/DfyIrWi/tWR6MZeoFzUlbl8gCSTnvOAMo9omB31qLNyVBGx5ER6g6ijVduwitivisejFrasC6gEqCJEzy8NJ8x31kMFYlkYDZ7/wD5cR+Naa+p65tBlyKQOYLMwYz3RbX41jOF3XW+SD821y+Sp11DMAR3c9qqKWOwPkgwtpxh7WQwCXLg8wQk/YfWrX56ujF4i2YyqjOmmxBga8+8zTMHxFfk1sMpBbMqkaiQq79wIP21OuLwhv3yGlwrZ9HkKPagxrrG1KV7gqI+j+OuX0AuHXrChIhZAiPokDVhrHKpbvD8yXWJ1t6aNpoATpl1me8bUzhr2ntH5KSBmOqkprAJkuRyjnUNxDLMxuC0v6QLcAJ0+qT2+UwDWkafozl+4OucQ6pLDESOzJ7phSfj9ta7iN028M7/AFFJ9B8e6sX0hj5MkfsxPcGFbDj7TgL/AO6f801EuF+5S9mY6OdIbuIm24AhkY5REpnAOgI1BjbefCi3SrpbiMKyIVTM1sktB0bMfZ7WkCPWs9+T+xmxDZhIKc9tLlupPyhYxbuNCZoW0i255AntNt3ZgD5VpJfVVCjwWOjHS28cRbt3XZ1usF7UEqTsRppqR4RNeoM8oJ2gsfICY+PwrxTgL/8ANYYd15AdP2vWvac/Y/uH36LWWukmiodGFxOGxd5y7YlrWvZtoBCxqAZOp5ctZitL0ZxV1kIukF1bKzD2XBUOrR3lT8fCsTisbAfsghB9UaiJ00rV9A46lv7WeQ+gKhzUo8GstLB8lL8ofSG7hlRbOly7m7cTlVYELOxJO9ZDhvTjFqGUuHIEguJIMgaQR30f/Ko8XLH7tz/MtYPDWS+ciJiNdz+7W8IrAxf3HoXSLjmIsgXmtgsUKlBmNuM3YJ1g65vMKJqToT0hu383WgBlOpC5QRzkfGhnSC71nD7dwD5z5tGPPMOsDCd9xUv5N2LdbmJPKTryHfUuP0DupFvjPE82Ka2F9gAFp+sM0R5fGh2C4aRg+v5h8vtcsyKRlyby8zm5bVPidMdiTz7B/wD51SwynqT86cof9FJjVh2ozQe0FG3IHlVafBE+R/SrDPhrIZTq9vNq2btSoJ9hYHb2M7b1lLvGLuWyQdXktpvB+GndRzieJ7LrfdmyIpgt1gVXgrEMRyGg22MRVe3hrRshivZAzqY1A1mOcGtL6JojwqxngnZ/85onYXtWzy1+2qFn6fk/+Y1ca5Kgd4YH1qWNGj6NYlyLhdpysbY5AKp0nxM0c+U+JrI8IuDqbmYNlFySFJBIldJHnPuo6+MA7zHf/WtTNW7KTIMQCcTbeRAVlI56jefh76oNgmFi6hIkuW20Og2+yrbYhM4dtCARMnYwTp7hTWa0UKcmYsdSNS2bfz5VSsTJbN27OZimVtAoZiy5QR3QdYBp+IfsnXlVGyV666wiSE+xp+welLjcSI578jHI79/lTe7Ea3hlg28KxBk3YuaiIlLYjQ6+zv41i8T0Cd3Z26uXYsdWGpJJ2or0ZJSxdVzo1wlZM9kqhETtqdqq4u/d6x8raZjHaG0mOdPRyi5UxyppGS4JbV2t7G4brGJmFAUiRyG9emYQoRqryAJ7RifDWvL+jN8fKEMdo+mw8K317h+cMCWIcAQdVEDdRyPOiaTocG6LXHrqBbXYJi9bMFiRue80uN4yLQHaS3MTlH31QxNjqrFhN8l22JiJ7R8fGmY3h9u7bZLoLCZkQCIEyJ2PLyqMFRVjejWLnAqRlJhyTswJZ2kHcESDWmS/bj2TH7x/Gsf0bw628AMv07TOZ7ypmKm4zibGJtZCzQhDEqk8iOcDnVOFsMqRoheU32C6fNoZk/Xu0D4Vh0ZWMwRevCdxrdfkD3Gq2M6QrhyIBPzKquZSJylo0578qzv/ABqUtsqLlZ7juTO2ZyYHwFLFVRLmkG7eC/5a3lhiqFh3yVBG+0VTwfAnF+/elYvK6gTqCxDDN5RQ3hPTV7ahHAdIjxAiIrWcG4x11omBBb7v5fCpxBSTKPAsPdwaQuRyXJImAVaJHnpTsXxllsYhTa/TZiSGHZLADaNQKKPiYG25Hefq93n8KbxjAQjhRmJUx5mQPuppUNqzKcYwzNhlVVJYFZHMGRIIrWcYIbBXkXViphRqTryAqK1hwskKozNmPsiZJ1PMmIqwLg2zCe6Z5eFJwAC9EbV62EzjsICcuXKyl31zE6mMnxqHpFwhWxhvAlswU5VVmKkDKSYBHIET491FbPEcrsNSuhIjnnuE8p3pcNjAHbcmBssaEsefn8Kpq3Y1sZnAcGuDEWb5ylflAkahwFMlmUjsrA38QK9FxXGkVUCgsX7On0exMnu1AGvfWbN6GkLpJjQg7vv/ABVHeuFlAI9kztvoBSlFS5BWgS2Fu3CypbMlZE6bAEgztrGunqK0vQfEi3aYXAV7emYR9Ad+1LhOGp7bEywiNIGpPdvrWf6SYp8LcTKAbZEgkaE6AhvEACKz8KSL1Na9y7+UhDeey1sZgocHLrBJUiYrKYDhrySRc7iqq3xjx+ytPg+M9agcqo+zkPdU+Bx0Z+yQZA0HIKI38zWqVKkZLd2SY+2Vw9q3bKMbQRvZBUlBccypOo1qPodaazevC5pmbN7MDUAmI0jWo8Rj9DoZyOQQI2Vl5z9Y+lTjEoWlpnnI30HcPKjG1Q/dlXF22+WX2ynK2SGjQ9iDr4Gh2Hu4kKbQkWm1KEDUZw0idpKqfdRsG2T7Q7ozAd/KaivrmuCZMWzGs/SHhtTjChMz2PwOJvC51rZ2dVQEldAh0B15DSlwXD7ioyQJykGCO/z21o9icKECtoZGo21ie+qjcTS0Tpvpv4L3/vVSRPADGFuAOTAkPzB3JPKr6YUAAsSYnTYa+WtUsVxkdpVUQQRuefOmXukcSOrERuZ7vOj6eyMkE8HeAtXdiOsaPAdmr3yxSSAdRyB2901kLPHNHEe0ZHvy/hRXh8Sbib3JmfOfuqqQ8gn8pRSxJjLqzEzIJ0gRpGo8ZqLAcZtOxVXk8gRvv4VWdw5uK2xCgxvBzTFNwmBtWpKIQSCM2eYHv7/KnQWELV0G5c0A0XWSB9Pu8qebinYj3MaHYe/JcHmig+jg/bUeCsi2pUbTPwA+6ikBosAjGxeDOAGJKidfZXaTpqO6sZjLAW443hiJ74JFFjftah7d1j3pMeG2k1U+TYX9XifQ/hRFNN/wDlRW6LWmF9TlPZOvKOX316auOEVgrPFWGyrqZOh8O4+Aq4vSB+duf4qyUo9krUS4NDx/iK5Lc87tvx+lP3VJi4HZVQZ7OiyROhO4jeZrF8Zxly6FCW2WDm2Y6gdnlpzrSdB8Zdey7YiQ+eO0MugURp3amtYRjIrO0V+KItizbtyCAhtjxyrBJ8TpVL84RorqoMjT/wDZEwOQKD+6ffL+UVLj9T1SM5GacoJicsbVlLHCsWwPzLA+KxM6aSKUtm0hKTNHieobEL19+LbALOUuARcnlrMCNO+szxPDqtx8pzWs7hWUcgTBAbUDbfvpcX0dxhAzWmInYQT8Khw/CrjqTlYhZUkaQ0AifjRVobf6HXEXKGtxoIYTJ/e2iD3a7VqeiPE1soesKi37TSN5IAnnpv3a+NZrhnGzhjdttLqwKFJgA5hJ23gEe+oLvFVghVMeLT9wopJpolPc9Wv9KLSy6Esl1TbUKInQgyDBGoPvArD8V4tdTE2MQjuRo2WfZCtlZSNoYAnyaKzt3ihIGuxnf+e9MXGyRJJ9KeX6Bkej9HekC31vdZ2crFhIHsEsQNN4EDmdt6M3cVbQLmYLmIAnSSQYGo02515Hbxyid9fd99KMcDvsO+oaNPKbOx0jtG5cOYhS2VZUgdkzvzMtt5VUv9OB8oKgArmRcwBGgJz776n0rKlrR1jX+vWmMU1jmInX7KFXRPkZ6K3GlyiLdxs4lDlIDb+yCNYII91XLmXLIYDnrvXn+C42bUdWzAjUbiCPLeZOnjUd/ieckuzSfE7xEnzpuvQ1Ps2+F6QqEYuwASTIkyBAB95NZvpFx9b6oquHCMZYArMgQYOw+8UJtYhIIMxEbx91I961PZBHfzP3UOiXK1RY/OkWOqyiWYlp7hlKgd2s1t+j1q7fthwFQtDHPoGABXsd8lfLfurAviLZtxMMCdZmVIECI0IMmZ51ducbi1ZtI7gWQRmQ5WYuxZix8Jj3UlS2KU0o0afjuLWxbLRJAKkA6jNC6+/7KvYW+lxQwaQdiDvy+6vOsViM47V1iJnVp7+Z8adbx+UBUuFAO4wPh4yaeweTc9BTG2mWVYOJjQ8/Sq3WILm0dkn/ABLzisVa4jkGVXgbmO8xPnoK787tvMxpvyJmlsPM3b3B9Y+HarN9I8Tdk5e0gGugoOOMvIl5AMxNIeLEkknfltNDZLkmUVxBPfRHhHB7uJFw21nq0LnlIBjSdzPIa791UsTazQyldtRIEa+O/uq7Y+UKhFtwqHtHK25SYBjWdTE6a04xXsgodUcxy6gVZwxuBlA0g+73+tUBcK6jkNfXer3XnIDGp+AAEn40nfoaVmhuYpUaYzaqT4gZid/MVWwPH0V+rdcwLHK+51OgIjagqY8uwVdyYpxwy9tlMtbImTMydT7jVJ/oOzSYtvnWyjTKuw/fqldusO/uqvwrGh3hmyggCT+z/uaMHB2T9P8AxfiKqxWi7wniAS1lNtCZJllBPLTWrnyxv1dr+BaFW8gMZwVjeRvI+6apPdMmLgidO1/KtFNJcC/IQ/4xb9WvqaX/AIyuckT4/jWX6ylD+PwrletP4jC2aQ9MLp+inofxqvxDpTda06kJBUjbvEd9Bg9RYt+w3lS8075C2aK10ruBQBlEADbwrm6V3uRH8IoDJilFw6yYA118KXm1H7C2HD0lvmZI9BQ/D38gKqIDRI74kD7T60PGPTkakt45W0BpOerzuG47EcPtuxZgcxMkydSffULcIt9x/iqcXvGnG9WeT7DJlQ8ITuPrXDhCdx/iq0LvlSlhRk+wyZRbg9v9r1/lXDhKREtr4j8KvSO6uEUZsMmUDwRPrN8PwpH4KukMfhREP5UobwozkGTBn5jH1j6Uv5jBPtke7+dEpHhXATR5JDzYN/McfTPp/OozwQ/XHoaLMBXZfKn5JdhmwSODNEZx8a48Ff66/GijUpijySDNgtuCvp2x6mmjgtyfbX1NFtKWaPJIM2CDwS5PtL6n8K4cEua9pfU/hRcPXFh4UeSQZsCngt39n1/lSvwa7yy+tGM9KRR5ZDzYEHCbvcPUUd4Dh1tL84JYnXKeWa0QNN9Ax94phFIKqOs0GbCPR+7bVr3WqoDtmE9rctpr5ijQXDNyt+g+6smWPjTOs8a0Wv2gzZpMRwGwYNtLakHcCPTxqM9F7OoRdH0ftnbfQGdZoAt0+VSpi3H0iPeafmj0PyBvD9Dra7FhvvB391SHop3XPUfzoOvFbg+mdKmtcfuD6R99Nz0nymGSfJeforc5Op9RUf8Awxd/Z/i/lTR0puDuPuqT/it+5fSnjov2xbGYK0tMRvCla54VhQEhaocT7B/Hxp474FR4hpU/1zoXIiUt/U027c7J8jzrmj30x30Pl91FBQFDGrnDH7Rnu++qYFXOFqcxgHbu8RW0uDV8BIXRTg4PfTurbnbPofwprkieyRp3VhRlQvW+JrusHjUmDxyZBmsgmNSXYT91SnF2T/0T7rh+9at6a7QqIi9N6yrBxNn6j/xj/RSB7PIXB/eX/SKnxhRGCPCu67wNPBsHlc/w1A/V5iEmBrLRPuIO1J6bXxBRILopDdH9CohHKaksFDIZipH7JafM0lCwoct7+opTdB7/AEp3V2/1kf3W/Cnrhrf65fer/wCmjxvoMSEXa4se8VMcOgH6a3Hk33rSfJwf+rb95I+1aPHLoKIBdM7UhJqW/ZCCc9szyV5PoaiYdxocWuUFCi5309aiW0zEDSTt/Odqs/mm8Pok+UGjxurQUMnxrp8aU8Muc7belO+Q3P1b/wAJpODQUR5qjN8D6Q9R+NTGw/1HH900E4sSLkHTQbiDzpxhb3GlYWz/ALQ9adH9aVmzePfR21ooHgKqcFEbjRNSUgbw2rjpWZI0uaQP/UU4vXNc8KYDGuCm5xT+s8KZp3VQG7bou3/4P4AP/WmN0WuHZbB/w+mlH7O9Wkr03ox+Ua2ZRujbJq6W8vMqzE+k1Wv4bCMwTqLwJI7cPl794itm24qxWb04p8DMNiuDWSIs4e47axqcunedIqJOjDMNcM2u/a/+VbzEezThyprRTEeet0GX/wC3ue5v51Z4bwEWGlcNczd5lj/Lzrc11nan4qCzF4mxibh7We2oOiqrT5sarYvC3gjAPfYlSMsMd9K35qFdz5/dTafYHnWDTEJbVZuJl0A8PI7U7Nd+sTPeoNbvE7e+qlv2/dWf7lGQzXOYX/tqa7rDzS3/ANtfwrX39h5GoRv/AF40tugMnmIM9XaI/sx9wplp0Ln5u0eyBEEAGSeXPX4VsbHP+uVOf2vd+FJ4p8BRlDh0/UWvcW/1VUW3azsDaTvgMRyXaW759a1eI5+VZ1P0l3zpfT0FDGw9r9Sf4/xNN+TWf1TjyuAfdVsUw1eEehFY4GyfoXf41/01GOH2o1W8D++v+mrn4VG+1Hij0KkUsRw+3KD56Sw3y7c403qZuD2++/r+yP5VWf8ASD3faK0Nr+vSn4Y/L/6Bm7/DEzoua5BmcyCRA0gZtdasnhVobXW99sD/AN6t479Mvu/9qnuUvGkGwL/Ntvlejzt//KmthFG18a6eywq7cqM+yalqh4oiGAJ2xC+r/hWc47ZK3YLh+yNRJ93a1rSd/nWZ4v8ApD5D7KX5YUkUQK2SdGbxQMoVxG6sDWPXevR+jG58vvpLTWo6YNGZexBhgwPdGvxpHtEcj6VoelHtr5fjQ0eya5nGpNEqIOZfKmFR4etXsVsPKorm9IMSsR4H1psefrUuJ2pKY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32" name="AutoShape 8" descr="data:image/jpeg;base64,/9j/4AAQSkZJRgABAQAAAQABAAD/2wCEAAkGBhQSERUUEhQVFRQUGBwWGBcYGB0YGBkaGBcVFxgcFhoYHCYfGBsjHBcbHy8gIycpLCwsFx4xNTAqNSYrLCkBCQoKDgwOGg8PGiwkHyQsLCwsLCkvLCwsKSwsLCwsLCwsLCwsLCwsLCwsLCwsLCwsLCwsLCwsLCwpLCwsLCwsLP/AABEIAKkBKgMBIgACEQEDEQH/xAAbAAABBQEBAAAAAAAAAAAAAAAFAQIDBAYAB//EAEsQAAIBAgQCBwMHCQYGAQUBAAECEQADBBIhMQVBBhMiUWFxkTKBoRQjQlKxwdEHFTNTYnKS4fBzgqKy0vEWJEOTs8LiRFRjg6M0/8QAGQEAAwEBAQAAAAAAAAAAAAAAAAECAwQF/8QAKhEAAgIBBAIBAwQDAQAAAAAAAAECERIDITFRE0HwIjKBYXHh8ZGx0QT/2gAMAwEAAhEDEQA/APVFSpVSnqlSKldrkeekNCU8LTgtLFZORQ0CnRSV01FlUOFOFMmnClY8R1LSClFKysRa6urqB4nRSxSUtAUdFdFLS0BQ2K6KWuoFQ2K6nV0UBQ2K6KdFJFAqEiuiliuigKEiuiliuimKhIpIp1dQFDYpCtOrooFQwrTStSxSEU7AgK0wrVgrTCtWmKiuyVEy1aKUxkq1IVFRkqPJVtkpmStVImi4EpwWnhaWK5Wy6GRSGnkVFfvKilmIVRuToKktREalpTyroqbNFE4U4UlLSLxHCupK6gdCzSzTa6gKH04VHNdcvqoliFHeTA9TQIlFLFAcV05wdsx16O31bfbP+HQe80LxH5Sl2tYbEP4lQg+Jp8cglfBsopGIGp0rzrE9Ncc/sYcqD3sv2yao4nGY1wCbeY881zY+Gh+6pyivY/HJ+jW4jpAwxAXrQLf9nI7z2g3hE/tbaVo7V1WEqQR3gyPhXlBsYwmepWf7Tz/Zp9s4xTPVZO9lua+egFPOPYvDI9XiuivOLPSvH2iFNovzAOUmO+ZB7udFsH+UI/8AWwt4ftIA49AadrsXjl0bGK6KB4XpvhHibotk7C6DbP8Ai2o1avq4lWDA8wQR6ijcmvQ6K6KWK6KLDEbFdToroosMRsV0U6KSKBUNiup0V0UxURgVxFOApqXAwkEEd412pkUNK0wrU0UhFOxUV2SmZasFablq1IKGcQ4lbsLnuuEUkLJ7zMD4Gh1nppg2E/KEH70qfRgDTem2ANzCNAB6si5BEyE9r4TWQt8LOUHsAb+wJjfu93lFYSmo8o6IaWSuzaHpXhz7DG4e5FJ+MAD3msv0k4s2JyjS2qnNE5yZ0BbLoAPCYmo8Fwh8kXHB39gZREypA5MvfziilnBouwHM+u/rFYS1ejojpJFXgXHXs2xbYdaoOhnK4mYXK2mkHQE0Tbp3h10uC5bPihP2VVu8PRuUHvHiQT/Xiao4rhLgoUudgNqpXNI2AE+zAI1HMCmtdv7hvSXoJ4P8oGGe66lwqAAq5zDNvIgroRHfrNGeF8atYjN1ZJyRMiN5iO8aVk8ZgHVCZBjllHfGunMd3OoeD8ZGHvFrwYAqdFEggwQSPcfXlqa0jNS9US9OkegmmTQ6z0lwzrmW/bImPaGhG4I3moz0mwwH6Zfj+FXi+jO0FZpC0VnOM9NrFmy7o4uOoEJrqSQO7xn3VFjuleHu4R4uQ9yy0KA0hmtmBtvJijFhYG4t+UC46xbAsjm3tvGglRsujA6661ncY1kXFQg3SyEqzFn7awQuXkIg0OWx1gVtTnCsFHirDl5D4VprOBYmw4CjqkMknfMiry2iKylJmsYJAnhnGGN3DFLQCXUJIgCGQqCwO5XWKMFrxxu8KbYBTMco7TSw7mhfjTcPwgW0tt1gIsKwBEGc0FpPuo8/D0DC4S2YiBG8a6AAeJrKTRokYn5HcOETM5IW6CDJzzq2/drpWp+SM9oi8Q6gwy5RDTDA+AHdrM1PZ4fYIyZSBMhT7JPu0mPfVuxg0OcOnZDaSTBEDXeplK0UkgAnCAy2HLdpFtm2ea5rij39kEHvGlOtcPa3iLlxDqVLPzzxcA56AgbHkNKM3UsggdWNPZlgp8MoLT9lLfwdvI7W0l47zmnTQgnfnFTY9iG9wNvleHuZjmdXV9TlKh1AgbAgMfhVHFcNv2rN1bd5x1V/ssTmYr1uXKxO4gg+Y7tKPXcHbDBu1ngxDMSO+NdOWtR/JVcMma4uY5mBPtGZJMg5tfGmpbCoC4/HXBdt2+rHzjHNMNOT2lHicw18KG4XH2WNs9V1bXWJVrbNbItysOxXcgsARPj4VpjgOsuC5nOaw7xI01CzMR3CqOH4CydTBV1spcWe8PkM92mT401KuAaT2CXCuk72vmzF0LoJMPpGxOjjtAVscHiOsto8RmUNHdIBivNnw2omQSdJHKXYefsrWi4H0tw1vCqGu9pQxghp9piANO6Iro03KZz6kVE1tIRWa4F09w9+wl12FpmmUJJiCRvGvfV5+l2FAJ69NB4/hWuEujK0F4qlxfjFrDW+svNlWQswTqZ5DXkfSq/CelGHxCKy3FBYTlZgGHLUTWA/KD0st4g27eHL3ILKREKWkLudTADSRpDb6mhLsaV7G8t9L8GVDfKbQB73Cn3g6ioT04wey3lc/sS3x2rz7g/Crly0COrECCCgOoI9+0qfdU9vgd7rCQ6KoEArbCvmV5GbvBXQ/wA6y8sV8/g08P6ml450uD2mWxmQsQBcaEjnCg9okgEaDyoN0N44bBYH5y28QFbtBoJlUfLMjeNez4VbwnArSakFj3sZ0Dl1nvK7A1Ji+D23BJUA+GmgzaHwOY+tR5mV4o1RqbHSHDvtdQHmrHIw81aDUl3jNhQC160ATAJdYJ9a834lwW8qHIy3I2F3bRQD4jVZAU/SNUMVwNlDMLNogaggkaQCPpd8j3g1otVGT0H6Z69h8QlxcyMrqZEqQRoYOo8RT8tA+g2B6rBWxlC5szgeDMSs+MRR+K0swcaZ53wrphffDOt9RcbKyuV0IlTDCBGX8KtYL2F5aDxrN4S+gUsh0ZSpg5l1GkMNjM7wfWtLgf0a90d9Zf8AoZ2aS2K3G8Y6J2NyQBoTqzAbDU+QidNqDDjV04cGe0WKzlaIVC5YCZIgd8c/Ci3G7wUJLBfnE1MfWnnWcwuIjDLLD6fducO8D1Me+o04pxt9inJp0ughf4zd6hGBhirMeyx0UoNBMicwOpMfZo+G3y9sFpkj/esbexQ6hRnE9W45c7lnTb9k/wAJrWcGvzZXWfGjVilH8sem23+CzxLW2fMeFAMYisVWYfKGHfGs/EUe4lBTWNxv93jWV4hg5xli4CQVtOIHMFW/r0rKP2mrB2LwjLOWVaZKiNfFZ0k6af7VS6u6dlvGP2BVjCcanDWvlEC67MinvKZYI7pDVaTAWJZe1py6xtojXtfV7+81rHVlFVyQ4pgLF2rxGlu6QdzlA2I2ioWd0GovCBHsLRq/g7GSTMd/WNBmZ1zRrmb1PuFY7CWgQNZOurmeZPPvLetaR1n18/yRKCCmAxuW1YC/SUawOUDX4eOvhR7G4kW8PmYwiiSTqBJO+8x+FY6+fmLEcxB/hnXv2rT9IlnA3f7P76ym/ZcSbgGPz3LluZZQubSNHDFZI0O2/jRbpDjDbtlgJJZUAmNDGk8h3+VZboX/AP6L5/Ysf+H+daTpUwW2C2wupPhUSe5aBvD8T/zBRdsskzzZS66RyygzP0jpWufYfvD8ftisRwjEKcRofbRGHeR1Ara5gVEH6XfS1dmKLszV8uza5e1LA6nunN36RsRvHjRngbEoJ1IBUmZnK5UanwH2UDXFZgBlHZU9+uq+NGOAuOrnbtPpO3zjU58AnYnSPENbs3LgEhO0wmCUULIBg7STBie+ocLmtXVtnZ7XXIwOhhoOm6kSAd5DDXSKIcXdPkuLzfqbkf8AbrMcL6QPieIG24ULh7LW0A3jOoJYnmcgo2wC3ZpOkXFFsWjccwi76EiSyosgb+19lUuCcUFx3QMrFTleIEFhs0aSJGvie7Sn+UgzgLv93/y26HdBj/zGL/tj8CQKlViV7NLcxsMbe4CkCQIECBrvMj4+Gvn9u1eYaWrhUgQch2PdrqCCI2rSDERjXB2gnw2tiqWGwtgqMxaWUH9Iw+iRsDpox/oCtoajh9pEoqXIJsYa+oAFq5ERqh02jXWa7El1BlXBj6Vs/jV7EXbHahrgjf5x9zJ7/wBo0ExfVsdXua7fON7tzrsD7q3jrT+f2ZOEfn9ESY1iAqztAUaFtt51UQPA/bRThtkLcXOe2dAOQEHRfjQfA3QofL7SgmSZMBso1PhRHCmb1hjvk19wI++plJvkaVG36LOOrafrHx5n+povfu6aUF6KsMjbaMfPc/D+dFcVchSdtvtrmf3GpXv5lvLbW6WDhvoOCpRrakQZze2NoIiI1EV8NiHLOhuCAguB8jRlPWciSdDbOoaII1WDVrEY5Di7JF62w6y/qCsAF8MQTB20O/dVdL6dcfnUj5JGaREzi9N4nUetb4L/AEZ2zsDi2zOjmSjZcwBAIKowMNqJDjQzrOpFO4hc+beJ1U7Uy3dHyi+QwaWQyNv0FjunnTeIGUby8qhqpFLg9D4aPmbf7i/5RViKGdHeIC7aUARlRAfPKPworFbcHNVnhCcPcODpBVO0CQ2tg3WkyM0kc53Om1bbCDsLry5bVm7N8woIB0UTt/8ARMSfurRYYnKvlWGtaR1xOxaGRABMcxJ311JECoBaf9WnoPxpvFuNLYyhj2m8zC6yxgaCaoLx6bV5xmK2iQYKgnQFchmACDz2isEpVZVoKdTc+on8I/GrWDXee/kMv+/nQbD8eDXLarmJbMJ0AEKGhhMkkHcbUeg0pKS5HaZHxFRk351mBjVci4pByh7cTvBZZB9wMdxo/wAZw2ey6kTmER3+B8Kx+HxeFa4q2rHV9YCJC5ZKZyw92WD5xWsFcGyG6aRDxLCKy2J3tl28iMh1H92g1jF2vlF9SW0Ql9tsy5+WsE860WItgpmVsyxo50IEbnwqD8wWgzt1TZnkMZOoYgkfAVN1sx1fBT6IPbewzHNlVmJiJBzWQSP7p+NSYpUKOVR9GYgj2QoW1lzT3VZscOS1bZLaOincAnWYn/KPQUOxOJZVZVNwKQQROhBAUzp3KPStYzRDiRXbmazZUakDbnqvd761GPzXsM1sCOsSASRA566zWWw1tvmhIAcACBtCTr7hWqOBXqgwmcumsax4d5+2iVUNFbhWCNh3YOp6wW131XIgSfGd6N8YsDEW8juApIPZBmREbiOVDuCWs1lHZYuazqQDDEczoCI9aP4+0oQ6DMRvAJ189/8Aes5NcFIAYPglm3dS4txsyILY0kZQuT1ijOHvt2izMBmmcojTbfbTuoX0QW6FuC/lJznLMTlitLhbcAyBE6abDeplNIaQGdV0Gcwsxoum0+ew3pEeEKozmZJEDYmW1B057V3FLWdyy5pHsldhz5fGi4AdRGU7QY0kf1HvocgB2NYOjI7kB1ykFNe0APXxqjgeD27V83rbRccHNIbXMZk6mPdG9F+MpFh8mXOVIXTn4UI6HWLmRxiIZs0jNBaNvOKMvpD2Lx7DNirF2yXVcxGvdDKdBzHZ+NRcA4c+HuXnJDi62fskSOetHL2EWCCogTHlr4+73UC6Nq9627XdGDQIkaQNwd4PrFO00APxd9hiS7CAwgHkTCbe8GrHyo/mxfa79hEi/bSZ3mCRVbjIcOqKdGUvrsIIEfHnWewmKc28hNzq9eyCcvtZjpH1lB91bRpqzKfJe/KBhEU3boLRdmZj/plVUQBtqB5VjsW6zaAJgyV075Pu1IrSY9WuiLvWuPFieYJ5eA9KGXOHJIGR+xtqdPhWlr0Z0/ZYwrgdZJ3Vx5nPRPA3JuWhtlGXxPP3bUI4fZNx4QhZJAZvFjoPefWiGGKo6GCxOs7nQHbxJ5eNSy0bnoz7DwfpH7TV/HHsd4kcp5jlQPovi3GZXtupMuMwEZS0DUE6+HhR1rxj+dZSTUjRNMGm236tPQfjTMrfqk9F/wBVRYniJGIW1qGZSw2KwDGuszEmfdzof+ffmmudrKrlNhmmQNNYiNfUU0mJsMYN4aCoQxOgiQfGSCKkxrSjajbntTLVw5RI1qLFXOy2g286pJk2Sfk14v1WKe2x7N4geRlgvxIHvr1qvMOHdF0yLcWQzKrZhyPZcEa6agGi1z8qmDQlLl9c6HK0WnjMNGjXvraP1/buRJNGCw14lwZIUogC76nCMfgorY4J5QSQY9ff/XdXlHDulgLoraGVXUEf9E2vvr1PBt2B5c6w19kjWG/BBx3NNo22AzOLbfuvJka7jL8agw/DiEvDMvzjAr+zsIbTlE+VXOLOPmf7ZJ/xComsWodCTFwkntGe1poR7O3KKxUtqKxBfAMEwYEsvYuNOm/Zy/DfyIrWi/tWR6MZeoFzUlbl8gCSTnvOAMo9omB31qLNyVBGx5ER6g6ijVduwitivisejFrasC6gEqCJEzy8NJ8x31kMFYlkYDZ7/wD5cR+Naa+p65tBlyKQOYLMwYz3RbX41jOF3XW+SD821y+Sp11DMAR3c9qqKWOwPkgwtpxh7WQwCXLg8wQk/YfWrX56ujF4i2YyqjOmmxBga8+8zTMHxFfk1sMpBbMqkaiQq79wIP21OuLwhv3yGlwrZ9HkKPagxrrG1KV7gqI+j+OuX0AuHXrChIhZAiPokDVhrHKpbvD8yXWJ1t6aNpoATpl1me8bUzhr2ntH5KSBmOqkprAJkuRyjnUNxDLMxuC0v6QLcAJ0+qT2+UwDWkafozl+4OucQ6pLDESOzJ7phSfj9ta7iN028M7/AFFJ9B8e6sX0hj5MkfsxPcGFbDj7TgL/AO6f801EuF+5S9mY6OdIbuIm24AhkY5REpnAOgI1BjbefCi3SrpbiMKyIVTM1sktB0bMfZ7WkCPWs9+T+xmxDZhIKc9tLlupPyhYxbuNCZoW0i255AntNt3ZgD5VpJfVVCjwWOjHS28cRbt3XZ1usF7UEqTsRppqR4RNeoM8oJ2gsfICY+PwrxTgL/8ANYYd15AdP2vWvac/Y/uH36LWWukmiodGFxOGxd5y7YlrWvZtoBCxqAZOp5ctZitL0ZxV1kIukF1bKzD2XBUOrR3lT8fCsTisbAfsghB9UaiJ00rV9A46lv7WeQ+gKhzUo8GstLB8lL8ofSG7hlRbOly7m7cTlVYELOxJO9ZDhvTjFqGUuHIEguJIMgaQR30f/Ko8XLH7tz/MtYPDWS+ciJiNdz+7W8IrAxf3HoXSLjmIsgXmtgsUKlBmNuM3YJ1g65vMKJqToT0hu383WgBlOpC5QRzkfGhnSC71nD7dwD5z5tGPPMOsDCd9xUv5N2LdbmJPKTryHfUuP0DupFvjPE82Ka2F9gAFp+sM0R5fGh2C4aRg+v5h8vtcsyKRlyby8zm5bVPidMdiTz7B/wD51SwynqT86cof9FJjVh2ozQe0FG3IHlVafBE+R/SrDPhrIZTq9vNq2btSoJ9hYHb2M7b1lLvGLuWyQdXktpvB+GndRzieJ7LrfdmyIpgt1gVXgrEMRyGg22MRVe3hrRshivZAzqY1A1mOcGtL6JojwqxngnZ/85onYXtWzy1+2qFn6fk/+Y1ca5Kgd4YH1qWNGj6NYlyLhdpysbY5AKp0nxM0c+U+JrI8IuDqbmYNlFySFJBIldJHnPuo6+MA7zHf/WtTNW7KTIMQCcTbeRAVlI56jefh76oNgmFi6hIkuW20Og2+yrbYhM4dtCARMnYwTp7hTWa0UKcmYsdSNS2bfz5VSsTJbN27OZimVtAoZiy5QR3QdYBp+IfsnXlVGyV666wiSE+xp+welLjcSI578jHI79/lTe7Ea3hlg28KxBk3YuaiIlLYjQ6+zv41i8T0Cd3Z26uXYsdWGpJJ2or0ZJSxdVzo1wlZM9kqhETtqdqq4u/d6x8raZjHaG0mOdPRyi5UxyppGS4JbV2t7G4brGJmFAUiRyG9emYQoRqryAJ7RifDWvL+jN8fKEMdo+mw8K317h+cMCWIcAQdVEDdRyPOiaTocG6LXHrqBbXYJi9bMFiRue80uN4yLQHaS3MTlH31QxNjqrFhN8l22JiJ7R8fGmY3h9u7bZLoLCZkQCIEyJ2PLyqMFRVjejWLnAqRlJhyTswJZ2kHcESDWmS/bj2TH7x/Gsf0bw628AMv07TOZ7ypmKm4zibGJtZCzQhDEqk8iOcDnVOFsMqRoheU32C6fNoZk/Xu0D4Vh0ZWMwRevCdxrdfkD3Gq2M6QrhyIBPzKquZSJylo0578qzv/ABqUtsqLlZ7juTO2ZyYHwFLFVRLmkG7eC/5a3lhiqFh3yVBG+0VTwfAnF+/elYvK6gTqCxDDN5RQ3hPTV7ahHAdIjxAiIrWcG4x11omBBb7v5fCpxBSTKPAsPdwaQuRyXJImAVaJHnpTsXxllsYhTa/TZiSGHZLADaNQKKPiYG25Hefq93n8KbxjAQjhRmJUx5mQPuppUNqzKcYwzNhlVVJYFZHMGRIIrWcYIbBXkXViphRqTryAqK1hwskKozNmPsiZJ1PMmIqwLg2zCe6Z5eFJwAC9EbV62EzjsICcuXKyl31zE6mMnxqHpFwhWxhvAlswU5VVmKkDKSYBHIET491FbPEcrsNSuhIjnnuE8p3pcNjAHbcmBssaEsefn8Kpq3Y1sZnAcGuDEWb5ylflAkahwFMlmUjsrA38QK9FxXGkVUCgsX7On0exMnu1AGvfWbN6GkLpJjQg7vv/ABVHeuFlAI9kztvoBSlFS5BWgS2Fu3CypbMlZE6bAEgztrGunqK0vQfEi3aYXAV7emYR9Ad+1LhOGp7bEywiNIGpPdvrWf6SYp8LcTKAbZEgkaE6AhvEACKz8KSL1Na9y7+UhDeey1sZgocHLrBJUiYrKYDhrySRc7iqq3xjx+ytPg+M9agcqo+zkPdU+Bx0Z+yQZA0HIKI38zWqVKkZLd2SY+2Vw9q3bKMbQRvZBUlBccypOo1qPodaazevC5pmbN7MDUAmI0jWo8Rj9DoZyOQQI2Vl5z9Y+lTjEoWlpnnI30HcPKjG1Q/dlXF22+WX2ynK2SGjQ9iDr4Gh2Hu4kKbQkWm1KEDUZw0idpKqfdRsG2T7Q7ozAd/KaivrmuCZMWzGs/SHhtTjChMz2PwOJvC51rZ2dVQEldAh0B15DSlwXD7ioyQJykGCO/z21o9icKECtoZGo21ie+qjcTS0Tpvpv4L3/vVSRPADGFuAOTAkPzB3JPKr6YUAAsSYnTYa+WtUsVxkdpVUQQRuefOmXukcSOrERuZ7vOj6eyMkE8HeAtXdiOsaPAdmr3yxSSAdRyB2901kLPHNHEe0ZHvy/hRXh8Sbib3JmfOfuqqQ8gn8pRSxJjLqzEzIJ0gRpGo8ZqLAcZtOxVXk8gRvv4VWdw5uK2xCgxvBzTFNwmBtWpKIQSCM2eYHv7/KnQWELV0G5c0A0XWSB9Pu8qebinYj3MaHYe/JcHmig+jg/bUeCsi2pUbTPwA+6ikBosAjGxeDOAGJKidfZXaTpqO6sZjLAW443hiJ74JFFjftah7d1j3pMeG2k1U+TYX9XifQ/hRFNN/wDlRW6LWmF9TlPZOvKOX316auOEVgrPFWGyrqZOh8O4+Aq4vSB+duf4qyUo9krUS4NDx/iK5Lc87tvx+lP3VJi4HZVQZ7OiyROhO4jeZrF8Zxly6FCW2WDm2Y6gdnlpzrSdB8Zdey7YiQ+eO0MugURp3amtYRjIrO0V+KItizbtyCAhtjxyrBJ8TpVL84RorqoMjT/wDZEwOQKD+6ffL+UVLj9T1SM5GacoJicsbVlLHCsWwPzLA+KxM6aSKUtm0hKTNHieobEL19+LbALOUuARcnlrMCNO+szxPDqtx8pzWs7hWUcgTBAbUDbfvpcX0dxhAzWmInYQT8Khw/CrjqTlYhZUkaQ0AifjRVobf6HXEXKGtxoIYTJ/e2iD3a7VqeiPE1soesKi37TSN5IAnnpv3a+NZrhnGzhjdttLqwKFJgA5hJ23gEe+oLvFVghVMeLT9wopJpolPc9Wv9KLSy6Esl1TbUKInQgyDBGoPvArD8V4tdTE2MQjuRo2WfZCtlZSNoYAnyaKzt3ihIGuxnf+e9MXGyRJJ9KeX6Bkej9HekC31vdZ2crFhIHsEsQNN4EDmdt6M3cVbQLmYLmIAnSSQYGo02515Hbxyid9fd99KMcDvsO+oaNPKbOx0jtG5cOYhS2VZUgdkzvzMtt5VUv9OB8oKgArmRcwBGgJz776n0rKlrR1jX+vWmMU1jmInX7KFXRPkZ6K3GlyiLdxs4lDlIDb+yCNYII91XLmXLIYDnrvXn+C42bUdWzAjUbiCPLeZOnjUd/ieckuzSfE7xEnzpuvQ1Ps2+F6QqEYuwASTIkyBAB95NZvpFx9b6oquHCMZYArMgQYOw+8UJtYhIIMxEbx91I961PZBHfzP3UOiXK1RY/OkWOqyiWYlp7hlKgd2s1t+j1q7fthwFQtDHPoGABXsd8lfLfurAviLZtxMMCdZmVIECI0IMmZ51ducbi1ZtI7gWQRmQ5WYuxZix8Jj3UlS2KU0o0afjuLWxbLRJAKkA6jNC6+/7KvYW+lxQwaQdiDvy+6vOsViM47V1iJnVp7+Z8adbx+UBUuFAO4wPh4yaeweTc9BTG2mWVYOJjQ8/Sq3WILm0dkn/ABLzisVa4jkGVXgbmO8xPnoK787tvMxpvyJmlsPM3b3B9Y+HarN9I8Tdk5e0gGugoOOMvIl5AMxNIeLEkknfltNDZLkmUVxBPfRHhHB7uJFw21nq0LnlIBjSdzPIa791UsTazQyldtRIEa+O/uq7Y+UKhFtwqHtHK25SYBjWdTE6a04xXsgodUcxy6gVZwxuBlA0g+73+tUBcK6jkNfXer3XnIDGp+AAEn40nfoaVmhuYpUaYzaqT4gZid/MVWwPH0V+rdcwLHK+51OgIjagqY8uwVdyYpxwy9tlMtbImTMydT7jVJ/oOzSYtvnWyjTKuw/fqldusO/uqvwrGh3hmyggCT+z/uaMHB2T9P8AxfiKqxWi7wniAS1lNtCZJllBPLTWrnyxv1dr+BaFW8gMZwVjeRvI+6apPdMmLgidO1/KtFNJcC/IQ/4xb9WvqaX/AIyuckT4/jWX6ylD+PwrletP4jC2aQ9MLp+inofxqvxDpTda06kJBUjbvEd9Bg9RYt+w3lS8075C2aK10ruBQBlEADbwrm6V3uRH8IoDJilFw6yYA118KXm1H7C2HD0lvmZI9BQ/D38gKqIDRI74kD7T60PGPTkakt45W0BpOerzuG47EcPtuxZgcxMkydSffULcIt9x/iqcXvGnG9WeT7DJlQ8ITuPrXDhCdx/iq0LvlSlhRk+wyZRbg9v9r1/lXDhKREtr4j8KvSO6uEUZsMmUDwRPrN8PwpH4KukMfhREP5UobwozkGTBn5jH1j6Uv5jBPtke7+dEpHhXATR5JDzYN/McfTPp/OozwQ/XHoaLMBXZfKn5JdhmwSODNEZx8a48Ff66/GijUpijySDNgtuCvp2x6mmjgtyfbX1NFtKWaPJIM2CDwS5PtL6n8K4cEua9pfU/hRcPXFh4UeSQZsCngt39n1/lSvwa7yy+tGM9KRR5ZDzYEHCbvcPUUd4Dh1tL84JYnXKeWa0QNN9Ax94phFIKqOs0GbCPR+7bVr3WqoDtmE9rctpr5ijQXDNyt+g+6smWPjTOs8a0Wv2gzZpMRwGwYNtLakHcCPTxqM9F7OoRdH0ftnbfQGdZoAt0+VSpi3H0iPeafmj0PyBvD9Dra7FhvvB391SHop3XPUfzoOvFbg+mdKmtcfuD6R99Nz0nymGSfJeforc5Op9RUf8Awxd/Z/i/lTR0puDuPuqT/it+5fSnjov2xbGYK0tMRvCla54VhQEhaocT7B/Hxp474FR4hpU/1zoXIiUt/U027c7J8jzrmj30x30Pl91FBQFDGrnDH7Rnu++qYFXOFqcxgHbu8RW0uDV8BIXRTg4PfTurbnbPofwprkieyRp3VhRlQvW+JrusHjUmDxyZBmsgmNSXYT91SnF2T/0T7rh+9at6a7QqIi9N6yrBxNn6j/xj/RSB7PIXB/eX/SKnxhRGCPCu67wNPBsHlc/w1A/V5iEmBrLRPuIO1J6bXxBRILopDdH9CohHKaksFDIZipH7JafM0lCwoct7+opTdB7/AEp3V2/1kf3W/Cnrhrf65fer/wCmjxvoMSEXa4se8VMcOgH6a3Hk33rSfJwf+rb95I+1aPHLoKIBdM7UhJqW/ZCCc9szyV5PoaiYdxocWuUFCi5309aiW0zEDSTt/Odqs/mm8Pok+UGjxurQUMnxrp8aU8Muc7belO+Q3P1b/wAJpODQUR5qjN8D6Q9R+NTGw/1HH900E4sSLkHTQbiDzpxhb3GlYWz/ALQ9adH9aVmzePfR21ooHgKqcFEbjRNSUgbw2rjpWZI0uaQP/UU4vXNc8KYDGuCm5xT+s8KZp3VQG7bou3/4P4AP/WmN0WuHZbB/w+mlH7O9Wkr03ox+Ua2ZRujbJq6W8vMqzE+k1Wv4bCMwTqLwJI7cPl794itm24qxWb04p8DMNiuDWSIs4e47axqcunedIqJOjDMNcM2u/a/+VbzEezThyprRTEeet0GX/wC3ue5v51Z4bwEWGlcNczd5lj/Lzrc11nan4qCzF4mxibh7We2oOiqrT5sarYvC3gjAPfYlSMsMd9K35qFdz5/dTafYHnWDTEJbVZuJl0A8PI7U7Nd+sTPeoNbvE7e+qlv2/dWf7lGQzXOYX/tqa7rDzS3/ANtfwrX39h5GoRv/AF40tugMnmIM9XaI/sx9wplp0Ln5u0eyBEEAGSeXPX4VsbHP+uVOf2vd+FJ4p8BRlDh0/UWvcW/1VUW3azsDaTvgMRyXaW759a1eI5+VZ1P0l3zpfT0FDGw9r9Sf4/xNN+TWf1TjyuAfdVsUw1eEehFY4GyfoXf41/01GOH2o1W8D++v+mrn4VG+1Hij0KkUsRw+3KD56Sw3y7c403qZuD2++/r+yP5VWf8ASD3faK0Nr+vSn4Y/L/6Bm7/DEzoua5BmcyCRA0gZtdasnhVobXW99sD/AN6t479Mvu/9qnuUvGkGwL/Ntvlejzt//KmthFG18a6eywq7cqM+yalqh4oiGAJ2xC+r/hWc47ZK3YLh+yNRJ93a1rSd/nWZ4v8ApD5D7KX5YUkUQK2SdGbxQMoVxG6sDWPXevR+jG58vvpLTWo6YNGZexBhgwPdGvxpHtEcj6VoelHtr5fjQ0eya5nGpNEqIOZfKmFR4etXsVsPKorm9IMSsR4H1psefrUuJ2pKY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aphicFrame>
        <p:nvGraphicFramePr>
          <p:cNvPr id="11" name="Diagram 10"/>
          <p:cNvGraphicFramePr/>
          <p:nvPr/>
        </p:nvGraphicFramePr>
        <p:xfrm>
          <a:off x="2063553" y="1592264"/>
          <a:ext cx="8208911" cy="478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Forsikringsordning også i OfTP?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58851" y="1600202"/>
            <a:ext cx="5060949" cy="2548879"/>
          </a:xfrm>
        </p:spPr>
        <p:txBody>
          <a:bodyPr/>
          <a:lstStyle/>
          <a:p>
            <a:pPr>
              <a:buNone/>
            </a:pPr>
            <a:r>
              <a:rPr lang="nb-NO" b="1" dirty="0" smtClean="0"/>
              <a:t>Privat sektor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Forsikringsordning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Mulighet for fripolise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Avkorting mot tidligere rettigheter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4964114" cy="2620887"/>
          </a:xfrm>
        </p:spPr>
        <p:txBody>
          <a:bodyPr/>
          <a:lstStyle/>
          <a:p>
            <a:pPr>
              <a:buNone/>
            </a:pPr>
            <a:r>
              <a:rPr lang="nb-NO" b="1" dirty="0" smtClean="0"/>
              <a:t>Offentlig sektor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Tjenestetid som beregningsfaktor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Oppsatt rett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Ingen avkorting mot andre rettigheter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83432" y="4725145"/>
            <a:ext cx="79573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«Komiteen forutsetter derfor at regjeringen kommer tilbake til Stortinget med en utredning for en vurdering av felles ordninger mellom privat og offentlig sektor basert på en forsikringsordning» </a:t>
            </a:r>
          </a:p>
          <a:p>
            <a:pPr algn="r"/>
            <a:r>
              <a:rPr lang="nb-NO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Innst</a:t>
            </a:r>
            <a:r>
              <a:rPr lang="nb-NO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 126 L (2013–2014)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pic>
        <p:nvPicPr>
          <p:cNvPr id="4" name="Picture 2" descr="http://w3consult.no/wp-content/uploads/2010/08/puslespill.jpg"/>
          <p:cNvPicPr>
            <a:picLocks noChangeAspect="1" noChangeArrowheads="1"/>
          </p:cNvPicPr>
          <p:nvPr/>
        </p:nvPicPr>
        <p:blipFill rotWithShape="1">
          <a:blip r:embed="rId2" cstate="print"/>
          <a:srcRect l="202" t="-12813" r="-202" b="12107"/>
          <a:stretch/>
        </p:blipFill>
        <p:spPr bwMode="auto">
          <a:xfrm>
            <a:off x="0" y="692696"/>
            <a:ext cx="12192000" cy="565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s://c1.staticflickr.com/5/4152/5002292895_5f1d4e35a6_b.jpg"/>
          <p:cNvPicPr>
            <a:picLocks noChangeAspect="1" noChangeArrowheads="1"/>
          </p:cNvPicPr>
          <p:nvPr/>
        </p:nvPicPr>
        <p:blipFill>
          <a:blip r:embed="rId2" cstate="print"/>
          <a:srcRect t="7749"/>
          <a:stretch>
            <a:fillRect/>
          </a:stretch>
        </p:blipFill>
        <p:spPr bwMode="auto">
          <a:xfrm>
            <a:off x="0" y="-27384"/>
            <a:ext cx="12192000" cy="6390084"/>
          </a:xfrm>
          <a:prstGeom prst="rect">
            <a:avLst/>
          </a:prstGeom>
          <a:noFill/>
        </p:spPr>
      </p:pic>
      <p:sp>
        <p:nvSpPr>
          <p:cNvPr id="5" name="Pil høyre 4"/>
          <p:cNvSpPr/>
          <p:nvPr/>
        </p:nvSpPr>
        <p:spPr>
          <a:xfrm rot="19108882">
            <a:off x="2081510" y="3471902"/>
            <a:ext cx="3837931" cy="1338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Pensjonsreformen</a:t>
            </a:r>
          </a:p>
        </p:txBody>
      </p:sp>
      <p:sp>
        <p:nvSpPr>
          <p:cNvPr id="8" name="Pil venstre 7"/>
          <p:cNvSpPr/>
          <p:nvPr/>
        </p:nvSpPr>
        <p:spPr>
          <a:xfrm rot="2386489">
            <a:off x="6654295" y="3375064"/>
            <a:ext cx="3960440" cy="15841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Reform midlertidige ytelser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557485" y="692696"/>
            <a:ext cx="5077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b-N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Uførereformen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scapedevelopment.files.wordpress.com/2012/07/eureka.gif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317452" y="1592263"/>
            <a:ext cx="5827220" cy="4582715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000" y="296652"/>
            <a:ext cx="9528488" cy="1143000"/>
          </a:xfrm>
        </p:spPr>
        <p:txBody>
          <a:bodyPr/>
          <a:lstStyle/>
          <a:p>
            <a:r>
              <a:rPr lang="nb-NO" b="1" dirty="0" smtClean="0"/>
              <a:t>1. Ny uføreordning i folketrygden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Nytt beregningsprinsipp </a:t>
            </a:r>
            <a:br>
              <a:rPr lang="nb-NO" sz="2800" dirty="0"/>
            </a:br>
            <a:r>
              <a:rPr lang="nb-NO" sz="2800" dirty="0"/>
              <a:t>og nye beregningsregler,</a:t>
            </a:r>
            <a:br>
              <a:rPr lang="nb-NO" sz="2800" dirty="0"/>
            </a:br>
            <a:r>
              <a:rPr lang="nb-NO" sz="2800" dirty="0"/>
              <a:t>herunder skatt som lønn</a:t>
            </a:r>
          </a:p>
          <a:p>
            <a:pPr>
              <a:spcBef>
                <a:spcPts val="2400"/>
              </a:spcBef>
            </a:pPr>
            <a:r>
              <a:rPr lang="nb-NO" sz="2800" dirty="0"/>
              <a:t>Nye regler for avkorting av </a:t>
            </a:r>
            <a:br>
              <a:rPr lang="nb-NO" sz="2800" dirty="0"/>
            </a:br>
            <a:r>
              <a:rPr lang="nb-NO" sz="2800" dirty="0"/>
              <a:t>uføreytelsen mot arbeidsinntekt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1" y="296863"/>
            <a:ext cx="9385621" cy="1143000"/>
          </a:xfrm>
        </p:spPr>
        <p:txBody>
          <a:bodyPr/>
          <a:lstStyle/>
          <a:p>
            <a:r>
              <a:rPr lang="nb-NO" dirty="0" smtClean="0"/>
              <a:t>Nytt beregnings</a:t>
            </a:r>
            <a:r>
              <a:rPr lang="nb-NO" i="1" dirty="0" smtClean="0"/>
              <a:t>prinsipp</a:t>
            </a:r>
            <a:r>
              <a:rPr lang="nb-NO" dirty="0" smtClean="0"/>
              <a:t> for uføretrygd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b-NO" b="1" dirty="0" smtClean="0"/>
              <a:t>2014-regler:</a:t>
            </a:r>
          </a:p>
          <a:p>
            <a:r>
              <a:rPr lang="nb-NO" dirty="0" smtClean="0"/>
              <a:t>Uførepensjonen kan avhenge av inntekt gjennom hele livet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Lav skatt på uførepensjon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172272" cy="4525963"/>
          </a:xfrm>
        </p:spPr>
        <p:txBody>
          <a:bodyPr/>
          <a:lstStyle/>
          <a:p>
            <a:pPr>
              <a:buNone/>
            </a:pPr>
            <a:r>
              <a:rPr lang="nb-NO" b="1" dirty="0" smtClean="0"/>
              <a:t>2015-regler:</a:t>
            </a:r>
          </a:p>
          <a:p>
            <a:r>
              <a:rPr lang="nb-NO" dirty="0" smtClean="0"/>
              <a:t>Uføretrygden beregnes ut fra inntekten du har når du blir ufør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Uføretrygden skattlegges som lønn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9385622" cy="1143000"/>
          </a:xfrm>
        </p:spPr>
        <p:txBody>
          <a:bodyPr/>
          <a:lstStyle/>
          <a:p>
            <a:r>
              <a:rPr lang="nb-NO" dirty="0" smtClean="0"/>
              <a:t>Et bedre og enklere system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2244000" y="1592797"/>
          <a:ext cx="80284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uføretrygd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</p:nvPr>
        </p:nvGraphicFramePr>
        <p:xfrm>
          <a:off x="2244000" y="1592797"/>
          <a:ext cx="76318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1DEF66-59F6-441C-A65D-D10E5C7C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C61DEF66-59F6-441C-A65D-D10E5C7C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C61DEF66-59F6-441C-A65D-D10E5C7C4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BD674A-1809-4665-B273-E097EF8B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E0BD674A-1809-4665-B273-E097EF8B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E0BD674A-1809-4665-B273-E097EF8B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A4F147-1505-4886-9505-A0C36F48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A3A4F147-1505-4886-9505-A0C36F48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A3A4F147-1505-4886-9505-A0C36F48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96013B-B81D-4FE5-87D1-EE6CDCCB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1296013B-B81D-4FE5-87D1-EE6CDCCB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1296013B-B81D-4FE5-87D1-EE6CDCCB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9529638" cy="1143000"/>
          </a:xfrm>
        </p:spPr>
        <p:txBody>
          <a:bodyPr/>
          <a:lstStyle/>
          <a:p>
            <a:r>
              <a:rPr lang="nb-NO" dirty="0" smtClean="0"/>
              <a:t>Uføre 31.12.14 beholder sin uføretrygd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2244000" y="1772817"/>
          <a:ext cx="7631838" cy="43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og uføretrygd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8851" y="1959694"/>
            <a:ext cx="5060949" cy="42776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dirty="0" smtClean="0"/>
              <a:t>Må vente ett år før en kan ha inntekt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Kan tjene 1 G uten at uførepensjonen reduseres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Ved inntekt over 1 G skal uføregraden revurderes – samlet inntekt faller når 1 G passeres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926828"/>
            <a:ext cx="4963584" cy="4310485"/>
          </a:xfrm>
        </p:spPr>
        <p:txBody>
          <a:bodyPr/>
          <a:lstStyle/>
          <a:p>
            <a:r>
              <a:rPr lang="nb-NO" dirty="0" smtClean="0"/>
              <a:t>Ingen venteperiode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Fjerner taket på 1 G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Ingen revurdering</a:t>
            </a:r>
          </a:p>
          <a:p>
            <a:r>
              <a:rPr lang="nb-NO" dirty="0" smtClean="0"/>
              <a:t>Gradvis avkorting</a:t>
            </a:r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83432" y="1455168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2014-regler: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096001" y="1455168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2015-regler: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theme/theme1.xml><?xml version="1.0" encoding="utf-8"?>
<a:theme xmlns:a="http://schemas.openxmlformats.org/drawingml/2006/main" name="ASD_powerpointmal_bmog eng_STANDARD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D_mal2014_engelsk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ASD_powerpointmal_bmog eng_STANDARD</Template>
  <TotalTime>2904</TotalTime>
  <Words>527</Words>
  <Application>Microsoft Office PowerPoint</Application>
  <PresentationFormat>Widescreen</PresentationFormat>
  <Paragraphs>115</Paragraphs>
  <Slides>21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ASD_powerpointmal_bmog eng_STANDARD</vt:lpstr>
      <vt:lpstr>ASD_mal2014_engelsk</vt:lpstr>
      <vt:lpstr>Uførereformen: Hva skjedde?</vt:lpstr>
      <vt:lpstr>Uførereformen</vt:lpstr>
      <vt:lpstr>PowerPoint-presentasjon</vt:lpstr>
      <vt:lpstr>1. Ny uføreordning i folketrygden</vt:lpstr>
      <vt:lpstr>Nytt beregningsprinsipp for uføretrygd</vt:lpstr>
      <vt:lpstr>Et bedre og enklere system</vt:lpstr>
      <vt:lpstr>Beregning av uføretrygd</vt:lpstr>
      <vt:lpstr>Uføre 31.12.14 beholder sin uføretrygd</vt:lpstr>
      <vt:lpstr>Arbeid og uføretrygd</vt:lpstr>
      <vt:lpstr>Mange fordeler med ny uføretrygd</vt:lpstr>
      <vt:lpstr>De evige spørsmålene</vt:lpstr>
      <vt:lpstr>2. Alderspensjon til uføre</vt:lpstr>
      <vt:lpstr>Uføre og levealdersjustering</vt:lpstr>
      <vt:lpstr>3. Uføre og tjenestepensjon</vt:lpstr>
      <vt:lpstr>Uførepensjon i OfTP</vt:lpstr>
      <vt:lpstr>Nye beregningsregler</vt:lpstr>
      <vt:lpstr>Barnetillegg</vt:lpstr>
      <vt:lpstr>Diverse tilpasninger og forenklinger</vt:lpstr>
      <vt:lpstr>Uførepensjon i privat sektor</vt:lpstr>
      <vt:lpstr>Forsikringsordning også i OfTP?</vt:lpstr>
      <vt:lpstr>Takk for oppmerksomheten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 tjenestepensjon  – status og utfordringer</dc:title>
  <dc:creator>Roar Bergan</dc:creator>
  <cp:lastModifiedBy>Roar Bergan</cp:lastModifiedBy>
  <cp:revision>320</cp:revision>
  <cp:lastPrinted>2015-10-13T11:25:33Z</cp:lastPrinted>
  <dcterms:created xsi:type="dcterms:W3CDTF">2014-06-06T15:20:27Z</dcterms:created>
  <dcterms:modified xsi:type="dcterms:W3CDTF">2015-10-13T11:27:04Z</dcterms:modified>
</cp:coreProperties>
</file>