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3" r:id="rId3"/>
    <p:sldId id="294" r:id="rId4"/>
    <p:sldId id="285" r:id="rId5"/>
    <p:sldId id="290" r:id="rId6"/>
    <p:sldId id="291" r:id="rId7"/>
    <p:sldId id="286" r:id="rId8"/>
    <p:sldId id="278" r:id="rId9"/>
    <p:sldId id="281" r:id="rId10"/>
    <p:sldId id="280" r:id="rId11"/>
    <p:sldId id="289" r:id="rId12"/>
    <p:sldId id="295" r:id="rId13"/>
  </p:sldIdLst>
  <p:sldSz cx="9144000" cy="6858000" type="screen4x3"/>
  <p:notesSz cx="6810375" cy="99425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menm\Desktop\ytelsesfigu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menm\Desktop\ytelsesfigu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'Graf for Simen'!$D$1</c:f>
              <c:strCache>
                <c:ptCount val="1"/>
                <c:pt idx="0">
                  <c:v>Faktisk andel sosialhjelp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'Graf for Simen'!$A$2:$A$20</c:f>
              <c:numCache>
                <c:formatCode>General</c:formatCode>
                <c:ptCount val="1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'Graf for Simen'!$A$2:$A$20</c15:sqref>
                  </c15:fullRef>
                </c:ext>
              </c:extLst>
            </c:numRef>
          </c:cat>
          <c:val>
            <c:numRef>
              <c:f>'Graf for Simen'!$D$2:$D$20</c:f>
              <c:numCache>
                <c:formatCode>General</c:formatCode>
                <c:ptCount val="19"/>
                <c:pt idx="0">
                  <c:v>0.21762989999999999</c:v>
                </c:pt>
                <c:pt idx="1">
                  <c:v>0.2567277</c:v>
                </c:pt>
                <c:pt idx="2">
                  <c:v>0.23956060000000001</c:v>
                </c:pt>
                <c:pt idx="3">
                  <c:v>0.240425</c:v>
                </c:pt>
                <c:pt idx="4">
                  <c:v>0.26568999999999998</c:v>
                </c:pt>
                <c:pt idx="5">
                  <c:v>0.26065749999999999</c:v>
                </c:pt>
                <c:pt idx="6">
                  <c:v>0.23306160000000001</c:v>
                </c:pt>
                <c:pt idx="7">
                  <c:v>0.219692</c:v>
                </c:pt>
                <c:pt idx="8">
                  <c:v>0.22668849999999999</c:v>
                </c:pt>
                <c:pt idx="9">
                  <c:v>0.2067724</c:v>
                </c:pt>
                <c:pt idx="10">
                  <c:v>0.1794703</c:v>
                </c:pt>
                <c:pt idx="11">
                  <c:v>0.17464450000000001</c:v>
                </c:pt>
                <c:pt idx="12">
                  <c:v>0.19898660000000001</c:v>
                </c:pt>
                <c:pt idx="13">
                  <c:v>0.22726589999999999</c:v>
                </c:pt>
                <c:pt idx="14">
                  <c:v>0.2242721</c:v>
                </c:pt>
                <c:pt idx="15">
                  <c:v>0.25416650000000002</c:v>
                </c:pt>
                <c:pt idx="16">
                  <c:v>0.1900366</c:v>
                </c:pt>
                <c:pt idx="17">
                  <c:v>0.21206</c:v>
                </c:pt>
                <c:pt idx="18">
                  <c:v>0.23617930000000001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'Graf for Simen'!$D$2:$D$22</c15:sqref>
                  </c15:fullRef>
                </c:ext>
              </c:extLst>
            </c:numRef>
          </c:val>
          <c:smooth val="0"/>
        </c:ser>
        <c:ser>
          <c:idx val="5"/>
          <c:order val="1"/>
          <c:tx>
            <c:strRef>
              <c:f>'Graf for Simen'!$G$1</c:f>
              <c:strCache>
                <c:ptCount val="1"/>
                <c:pt idx="0">
                  <c:v>Faktisk andel dagpenger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'Graf for Simen'!$A$2:$A$20</c:f>
              <c:numCache>
                <c:formatCode>General</c:formatCode>
                <c:ptCount val="1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'Graf for Simen'!$A$2:$A$20</c15:sqref>
                  </c15:fullRef>
                </c:ext>
              </c:extLst>
            </c:numRef>
          </c:cat>
          <c:val>
            <c:numRef>
              <c:f>'Graf for Simen'!$G$2:$G$20</c:f>
              <c:numCache>
                <c:formatCode>General</c:formatCode>
                <c:ptCount val="19"/>
                <c:pt idx="0">
                  <c:v>0.61638850000000001</c:v>
                </c:pt>
                <c:pt idx="1">
                  <c:v>0.58467190000000002</c:v>
                </c:pt>
                <c:pt idx="2">
                  <c:v>0.57935479999999995</c:v>
                </c:pt>
                <c:pt idx="3">
                  <c:v>0.54401920000000004</c:v>
                </c:pt>
                <c:pt idx="4">
                  <c:v>0.44177250000000001</c:v>
                </c:pt>
                <c:pt idx="5">
                  <c:v>0.41104679999999999</c:v>
                </c:pt>
                <c:pt idx="6">
                  <c:v>0.4440405</c:v>
                </c:pt>
                <c:pt idx="7">
                  <c:v>0.41910750000000002</c:v>
                </c:pt>
                <c:pt idx="8">
                  <c:v>0.39584459999999999</c:v>
                </c:pt>
                <c:pt idx="9">
                  <c:v>0.38072289999999998</c:v>
                </c:pt>
                <c:pt idx="10">
                  <c:v>0.4481618</c:v>
                </c:pt>
                <c:pt idx="11">
                  <c:v>0.4201356</c:v>
                </c:pt>
                <c:pt idx="12">
                  <c:v>0.40787659999999998</c:v>
                </c:pt>
                <c:pt idx="13">
                  <c:v>0.32072980000000001</c:v>
                </c:pt>
                <c:pt idx="14">
                  <c:v>0.2786903</c:v>
                </c:pt>
                <c:pt idx="15">
                  <c:v>0.29376920000000001</c:v>
                </c:pt>
                <c:pt idx="16">
                  <c:v>0.4604975</c:v>
                </c:pt>
                <c:pt idx="17">
                  <c:v>0.4105588</c:v>
                </c:pt>
                <c:pt idx="18">
                  <c:v>0.35711599999999999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'Graf for Simen'!$G$2:$G$22</c15:sqref>
                  </c15:fullRef>
                </c:ext>
              </c:extLst>
            </c:numRef>
          </c:val>
          <c:smooth val="0"/>
        </c:ser>
        <c:ser>
          <c:idx val="8"/>
          <c:order val="2"/>
          <c:tx>
            <c:strRef>
              <c:f>'Graf for Simen'!$J$1</c:f>
              <c:strCache>
                <c:ptCount val="1"/>
                <c:pt idx="0">
                  <c:v>Faktisk andel AAP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'Graf for Simen'!$A$2:$A$20</c:f>
              <c:numCache>
                <c:formatCode>General</c:formatCode>
                <c:ptCount val="1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'Graf for Simen'!$A$2:$A$20</c15:sqref>
                  </c15:fullRef>
                </c:ext>
              </c:extLst>
            </c:numRef>
          </c:cat>
          <c:val>
            <c:numRef>
              <c:f>'Graf for Simen'!$J$2:$J$20</c:f>
              <c:numCache>
                <c:formatCode>General</c:formatCode>
                <c:ptCount val="19"/>
                <c:pt idx="0">
                  <c:v>0.16598160000000001</c:v>
                </c:pt>
                <c:pt idx="1">
                  <c:v>0.1586004</c:v>
                </c:pt>
                <c:pt idx="2">
                  <c:v>0.18108469999999999</c:v>
                </c:pt>
                <c:pt idx="3">
                  <c:v>0.21555579999999999</c:v>
                </c:pt>
                <c:pt idx="4">
                  <c:v>0.29253750000000001</c:v>
                </c:pt>
                <c:pt idx="5">
                  <c:v>0.32829570000000002</c:v>
                </c:pt>
                <c:pt idx="6">
                  <c:v>0.32289790000000002</c:v>
                </c:pt>
                <c:pt idx="7">
                  <c:v>0.36120049999999998</c:v>
                </c:pt>
                <c:pt idx="8">
                  <c:v>0.37746689999999999</c:v>
                </c:pt>
                <c:pt idx="9">
                  <c:v>0.4125048</c:v>
                </c:pt>
                <c:pt idx="10">
                  <c:v>0.37236780000000003</c:v>
                </c:pt>
                <c:pt idx="11">
                  <c:v>0.40521990000000002</c:v>
                </c:pt>
                <c:pt idx="12">
                  <c:v>0.39313680000000001</c:v>
                </c:pt>
                <c:pt idx="13">
                  <c:v>0.45200430000000003</c:v>
                </c:pt>
                <c:pt idx="14">
                  <c:v>0.49703750000000002</c:v>
                </c:pt>
                <c:pt idx="15">
                  <c:v>0.45206429999999997</c:v>
                </c:pt>
                <c:pt idx="16">
                  <c:v>0.34946579999999999</c:v>
                </c:pt>
                <c:pt idx="17">
                  <c:v>0.37738110000000002</c:v>
                </c:pt>
                <c:pt idx="18">
                  <c:v>0.40670460000000003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'Graf for Simen'!$J$2:$J$22</c15:sqref>
                  </c15:fullRef>
                </c:ext>
              </c:extLst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4699136"/>
        <c:axId val="74700672"/>
      </c:lineChart>
      <c:catAx>
        <c:axId val="7469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Palatino Linotype" panose="02040502050505030304" pitchFamily="18" charset="0"/>
                <a:ea typeface="+mn-ea"/>
                <a:cs typeface="+mn-cs"/>
              </a:defRPr>
            </a:pPr>
            <a:endParaRPr lang="nb-NO"/>
          </a:p>
        </c:txPr>
        <c:crossAx val="74700672"/>
        <c:crosses val="autoZero"/>
        <c:auto val="1"/>
        <c:lblAlgn val="ctr"/>
        <c:lblOffset val="100"/>
        <c:noMultiLvlLbl val="0"/>
      </c:catAx>
      <c:valAx>
        <c:axId val="74700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Palatino Linotype" panose="02040502050505030304" pitchFamily="18" charset="0"/>
                <a:ea typeface="+mn-ea"/>
                <a:cs typeface="+mn-cs"/>
              </a:defRPr>
            </a:pPr>
            <a:endParaRPr lang="nb-NO"/>
          </a:p>
        </c:txPr>
        <c:crossAx val="74699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ysClr val="windowText" lastClr="000000"/>
              </a:solidFill>
              <a:latin typeface="Palatino Linotype" panose="02040502050505030304" pitchFamily="18" charset="0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'Graf for Simen'!$C$1</c:f>
              <c:strCache>
                <c:ptCount val="1"/>
                <c:pt idx="0">
                  <c:v>Predikert andel sosialhjelp (m/ledighet)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'Graf for Simen'!$A$2:$A$20</c:f>
              <c:numCache>
                <c:formatCode>General</c:formatCode>
                <c:ptCount val="1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'Graf for Simen'!$A$2:$A$20</c15:sqref>
                  </c15:fullRef>
                </c:ext>
              </c:extLst>
            </c:numRef>
          </c:cat>
          <c:val>
            <c:numRef>
              <c:f>'Graf for Simen'!$C$2:$C$20</c:f>
              <c:numCache>
                <c:formatCode>General</c:formatCode>
                <c:ptCount val="19"/>
                <c:pt idx="0">
                  <c:v>0.21762989999999999</c:v>
                </c:pt>
                <c:pt idx="1">
                  <c:v>0.24112729999999999</c:v>
                </c:pt>
                <c:pt idx="2">
                  <c:v>0.23666029999999999</c:v>
                </c:pt>
                <c:pt idx="3">
                  <c:v>0.24552979999999999</c:v>
                </c:pt>
                <c:pt idx="4">
                  <c:v>0.25633040000000001</c:v>
                </c:pt>
                <c:pt idx="5">
                  <c:v>0.25635859999999999</c:v>
                </c:pt>
                <c:pt idx="6">
                  <c:v>0.2384954</c:v>
                </c:pt>
                <c:pt idx="7">
                  <c:v>0.23104240000000001</c:v>
                </c:pt>
                <c:pt idx="8">
                  <c:v>0.22954550000000001</c:v>
                </c:pt>
                <c:pt idx="9">
                  <c:v>0.2220589</c:v>
                </c:pt>
                <c:pt idx="10">
                  <c:v>0.21033640000000001</c:v>
                </c:pt>
                <c:pt idx="11">
                  <c:v>0.21691920000000001</c:v>
                </c:pt>
                <c:pt idx="12">
                  <c:v>0.2425107</c:v>
                </c:pt>
                <c:pt idx="13">
                  <c:v>0.2661076</c:v>
                </c:pt>
                <c:pt idx="14">
                  <c:v>0.27350679999999999</c:v>
                </c:pt>
                <c:pt idx="15">
                  <c:v>0.28358800000000001</c:v>
                </c:pt>
                <c:pt idx="16">
                  <c:v>0.24002870000000001</c:v>
                </c:pt>
                <c:pt idx="17">
                  <c:v>0.24360660000000001</c:v>
                </c:pt>
                <c:pt idx="18">
                  <c:v>0.25503219999999999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'Graf for Simen'!$C$2:$C$22</c15:sqref>
                  </c15:fullRef>
                </c:ext>
              </c:extLst>
            </c:numRef>
          </c:val>
          <c:smooth val="0"/>
        </c:ser>
        <c:ser>
          <c:idx val="2"/>
          <c:order val="1"/>
          <c:tx>
            <c:strRef>
              <c:f>'Graf for Simen'!$D$1</c:f>
              <c:strCache>
                <c:ptCount val="1"/>
                <c:pt idx="0">
                  <c:v>Faktisk andel sosialhjelp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'Graf for Simen'!$A$2:$A$20</c:f>
              <c:numCache>
                <c:formatCode>General</c:formatCode>
                <c:ptCount val="1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'Graf for Simen'!$A$2:$A$20</c15:sqref>
                  </c15:fullRef>
                </c:ext>
              </c:extLst>
            </c:numRef>
          </c:cat>
          <c:val>
            <c:numRef>
              <c:f>'Graf for Simen'!$D$2:$D$20</c:f>
              <c:numCache>
                <c:formatCode>General</c:formatCode>
                <c:ptCount val="19"/>
                <c:pt idx="0">
                  <c:v>0.21762989999999999</c:v>
                </c:pt>
                <c:pt idx="1">
                  <c:v>0.2567277</c:v>
                </c:pt>
                <c:pt idx="2">
                  <c:v>0.23956060000000001</c:v>
                </c:pt>
                <c:pt idx="3">
                  <c:v>0.240425</c:v>
                </c:pt>
                <c:pt idx="4">
                  <c:v>0.26568999999999998</c:v>
                </c:pt>
                <c:pt idx="5">
                  <c:v>0.26065749999999999</c:v>
                </c:pt>
                <c:pt idx="6">
                  <c:v>0.23306160000000001</c:v>
                </c:pt>
                <c:pt idx="7">
                  <c:v>0.219692</c:v>
                </c:pt>
                <c:pt idx="8">
                  <c:v>0.22668849999999999</c:v>
                </c:pt>
                <c:pt idx="9">
                  <c:v>0.2067724</c:v>
                </c:pt>
                <c:pt idx="10">
                  <c:v>0.1794703</c:v>
                </c:pt>
                <c:pt idx="11">
                  <c:v>0.17464450000000001</c:v>
                </c:pt>
                <c:pt idx="12">
                  <c:v>0.19898660000000001</c:v>
                </c:pt>
                <c:pt idx="13">
                  <c:v>0.22726589999999999</c:v>
                </c:pt>
                <c:pt idx="14">
                  <c:v>0.2242721</c:v>
                </c:pt>
                <c:pt idx="15">
                  <c:v>0.25416650000000002</c:v>
                </c:pt>
                <c:pt idx="16">
                  <c:v>0.1900366</c:v>
                </c:pt>
                <c:pt idx="17">
                  <c:v>0.21206</c:v>
                </c:pt>
                <c:pt idx="18">
                  <c:v>0.23617930000000001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'Graf for Simen'!$D$2:$D$22</c15:sqref>
                  </c15:fullRef>
                </c:ext>
              </c:extLst>
            </c:numRef>
          </c:val>
          <c:smooth val="0"/>
        </c:ser>
        <c:ser>
          <c:idx val="4"/>
          <c:order val="2"/>
          <c:tx>
            <c:strRef>
              <c:f>'Graf for Simen'!$F$1</c:f>
              <c:strCache>
                <c:ptCount val="1"/>
                <c:pt idx="0">
                  <c:v>Predikert andel dagpenger (m/ledighet)</c:v>
                </c:pt>
              </c:strCache>
            </c:strRef>
          </c:tx>
          <c:spPr>
            <a:ln w="28575" cap="rnd">
              <a:solidFill>
                <a:schemeClr val="accent4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'Graf for Simen'!$A$2:$A$20</c:f>
              <c:numCache>
                <c:formatCode>General</c:formatCode>
                <c:ptCount val="1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'Graf for Simen'!$A$2:$A$20</c15:sqref>
                  </c15:fullRef>
                </c:ext>
              </c:extLst>
            </c:numRef>
          </c:cat>
          <c:val>
            <c:numRef>
              <c:f>'Graf for Simen'!$F$2:$F$20</c:f>
              <c:numCache>
                <c:formatCode>General</c:formatCode>
                <c:ptCount val="19"/>
                <c:pt idx="0">
                  <c:v>0.61638850000000001</c:v>
                </c:pt>
                <c:pt idx="1">
                  <c:v>0.59864850000000003</c:v>
                </c:pt>
                <c:pt idx="2">
                  <c:v>0.58478209999999997</c:v>
                </c:pt>
                <c:pt idx="3">
                  <c:v>0.54982839999999999</c:v>
                </c:pt>
                <c:pt idx="4">
                  <c:v>0.48750310000000002</c:v>
                </c:pt>
                <c:pt idx="5">
                  <c:v>0.46093849999999997</c:v>
                </c:pt>
                <c:pt idx="6">
                  <c:v>0.48049809999999998</c:v>
                </c:pt>
                <c:pt idx="7">
                  <c:v>0.45617940000000001</c:v>
                </c:pt>
                <c:pt idx="8">
                  <c:v>0.44765080000000002</c:v>
                </c:pt>
                <c:pt idx="9">
                  <c:v>0.47137279999999998</c:v>
                </c:pt>
                <c:pt idx="10">
                  <c:v>0.5063242</c:v>
                </c:pt>
                <c:pt idx="11">
                  <c:v>0.48615910000000001</c:v>
                </c:pt>
                <c:pt idx="12">
                  <c:v>0.48206280000000001</c:v>
                </c:pt>
                <c:pt idx="13">
                  <c:v>0.43487350000000002</c:v>
                </c:pt>
                <c:pt idx="14">
                  <c:v>0.40778520000000001</c:v>
                </c:pt>
                <c:pt idx="15">
                  <c:v>0.4233674</c:v>
                </c:pt>
                <c:pt idx="16">
                  <c:v>0.50677119999999998</c:v>
                </c:pt>
                <c:pt idx="17">
                  <c:v>0.48377799999999999</c:v>
                </c:pt>
                <c:pt idx="18">
                  <c:v>0.45523269999999999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'Graf for Simen'!$F$2:$F$22</c15:sqref>
                  </c15:fullRef>
                </c:ext>
              </c:extLst>
            </c:numRef>
          </c:val>
          <c:smooth val="0"/>
        </c:ser>
        <c:ser>
          <c:idx val="5"/>
          <c:order val="3"/>
          <c:tx>
            <c:strRef>
              <c:f>'Graf for Simen'!$G$1</c:f>
              <c:strCache>
                <c:ptCount val="1"/>
                <c:pt idx="0">
                  <c:v>Faktisk andel dagpenger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'Graf for Simen'!$A$2:$A$20</c:f>
              <c:numCache>
                <c:formatCode>General</c:formatCode>
                <c:ptCount val="1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'Graf for Simen'!$A$2:$A$20</c15:sqref>
                  </c15:fullRef>
                </c:ext>
              </c:extLst>
            </c:numRef>
          </c:cat>
          <c:val>
            <c:numRef>
              <c:f>'Graf for Simen'!$G$2:$G$20</c:f>
              <c:numCache>
                <c:formatCode>General</c:formatCode>
                <c:ptCount val="19"/>
                <c:pt idx="0">
                  <c:v>0.61638850000000001</c:v>
                </c:pt>
                <c:pt idx="1">
                  <c:v>0.58467190000000002</c:v>
                </c:pt>
                <c:pt idx="2">
                  <c:v>0.57935479999999995</c:v>
                </c:pt>
                <c:pt idx="3">
                  <c:v>0.54401920000000004</c:v>
                </c:pt>
                <c:pt idx="4">
                  <c:v>0.44177250000000001</c:v>
                </c:pt>
                <c:pt idx="5">
                  <c:v>0.41104679999999999</c:v>
                </c:pt>
                <c:pt idx="6">
                  <c:v>0.4440405</c:v>
                </c:pt>
                <c:pt idx="7">
                  <c:v>0.41910750000000002</c:v>
                </c:pt>
                <c:pt idx="8">
                  <c:v>0.39584459999999999</c:v>
                </c:pt>
                <c:pt idx="9">
                  <c:v>0.38072289999999998</c:v>
                </c:pt>
                <c:pt idx="10">
                  <c:v>0.4481618</c:v>
                </c:pt>
                <c:pt idx="11">
                  <c:v>0.4201356</c:v>
                </c:pt>
                <c:pt idx="12">
                  <c:v>0.40787659999999998</c:v>
                </c:pt>
                <c:pt idx="13">
                  <c:v>0.32072980000000001</c:v>
                </c:pt>
                <c:pt idx="14">
                  <c:v>0.2786903</c:v>
                </c:pt>
                <c:pt idx="15">
                  <c:v>0.29376920000000001</c:v>
                </c:pt>
                <c:pt idx="16">
                  <c:v>0.4604975</c:v>
                </c:pt>
                <c:pt idx="17">
                  <c:v>0.4105588</c:v>
                </c:pt>
                <c:pt idx="18">
                  <c:v>0.35711599999999999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'Graf for Simen'!$G$2:$G$22</c15:sqref>
                  </c15:fullRef>
                </c:ext>
              </c:extLst>
            </c:numRef>
          </c:val>
          <c:smooth val="0"/>
        </c:ser>
        <c:ser>
          <c:idx val="7"/>
          <c:order val="4"/>
          <c:tx>
            <c:strRef>
              <c:f>'Graf for Simen'!$I$1</c:f>
              <c:strCache>
                <c:ptCount val="1"/>
                <c:pt idx="0">
                  <c:v>Predikert andel AAP (m/ledighet)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'Graf for Simen'!$A$2:$A$20</c:f>
              <c:numCache>
                <c:formatCode>General</c:formatCode>
                <c:ptCount val="1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'Graf for Simen'!$A$2:$A$20</c15:sqref>
                  </c15:fullRef>
                </c:ext>
              </c:extLst>
            </c:numRef>
          </c:cat>
          <c:val>
            <c:numRef>
              <c:f>'Graf for Simen'!$I$2:$I$20</c:f>
              <c:numCache>
                <c:formatCode>General</c:formatCode>
                <c:ptCount val="19"/>
                <c:pt idx="0">
                  <c:v>0.16598160000000001</c:v>
                </c:pt>
                <c:pt idx="1">
                  <c:v>0.16022420000000001</c:v>
                </c:pt>
                <c:pt idx="2">
                  <c:v>0.17855760000000001</c:v>
                </c:pt>
                <c:pt idx="3">
                  <c:v>0.20464180000000001</c:v>
                </c:pt>
                <c:pt idx="4">
                  <c:v>0.25616650000000002</c:v>
                </c:pt>
                <c:pt idx="5">
                  <c:v>0.28270289999999998</c:v>
                </c:pt>
                <c:pt idx="6">
                  <c:v>0.28100649999999999</c:v>
                </c:pt>
                <c:pt idx="7">
                  <c:v>0.3127781</c:v>
                </c:pt>
                <c:pt idx="8">
                  <c:v>0.32280370000000003</c:v>
                </c:pt>
                <c:pt idx="9">
                  <c:v>0.30656830000000002</c:v>
                </c:pt>
                <c:pt idx="10">
                  <c:v>0.28333930000000002</c:v>
                </c:pt>
                <c:pt idx="11">
                  <c:v>0.29692170000000001</c:v>
                </c:pt>
                <c:pt idx="12">
                  <c:v>0.27542650000000002</c:v>
                </c:pt>
                <c:pt idx="13">
                  <c:v>0.29901889999999998</c:v>
                </c:pt>
                <c:pt idx="14">
                  <c:v>0.31870799999999999</c:v>
                </c:pt>
                <c:pt idx="15">
                  <c:v>0.29304459999999999</c:v>
                </c:pt>
                <c:pt idx="16">
                  <c:v>0.25320009999999998</c:v>
                </c:pt>
                <c:pt idx="17">
                  <c:v>0.27261540000000001</c:v>
                </c:pt>
                <c:pt idx="18">
                  <c:v>0.28973510000000002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'Graf for Simen'!$I$2:$I$22</c15:sqref>
                  </c15:fullRef>
                </c:ext>
              </c:extLst>
            </c:numRef>
          </c:val>
          <c:smooth val="0"/>
        </c:ser>
        <c:ser>
          <c:idx val="8"/>
          <c:order val="5"/>
          <c:tx>
            <c:strRef>
              <c:f>'Graf for Simen'!$J$1</c:f>
              <c:strCache>
                <c:ptCount val="1"/>
                <c:pt idx="0">
                  <c:v>Faktisk andel AAP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'Graf for Simen'!$A$2:$A$20</c:f>
              <c:numCache>
                <c:formatCode>General</c:formatCode>
                <c:ptCount val="19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'Graf for Simen'!$A$2:$A$20</c15:sqref>
                  </c15:fullRef>
                </c:ext>
              </c:extLst>
            </c:numRef>
          </c:cat>
          <c:val>
            <c:numRef>
              <c:f>'Graf for Simen'!$J$2:$J$20</c:f>
              <c:numCache>
                <c:formatCode>General</c:formatCode>
                <c:ptCount val="19"/>
                <c:pt idx="0">
                  <c:v>0.16598160000000001</c:v>
                </c:pt>
                <c:pt idx="1">
                  <c:v>0.1586004</c:v>
                </c:pt>
                <c:pt idx="2">
                  <c:v>0.18108469999999999</c:v>
                </c:pt>
                <c:pt idx="3">
                  <c:v>0.21555579999999999</c:v>
                </c:pt>
                <c:pt idx="4">
                  <c:v>0.29253750000000001</c:v>
                </c:pt>
                <c:pt idx="5">
                  <c:v>0.32829570000000002</c:v>
                </c:pt>
                <c:pt idx="6">
                  <c:v>0.32289790000000002</c:v>
                </c:pt>
                <c:pt idx="7">
                  <c:v>0.36120049999999998</c:v>
                </c:pt>
                <c:pt idx="8">
                  <c:v>0.37746689999999999</c:v>
                </c:pt>
                <c:pt idx="9">
                  <c:v>0.4125048</c:v>
                </c:pt>
                <c:pt idx="10">
                  <c:v>0.37236780000000003</c:v>
                </c:pt>
                <c:pt idx="11">
                  <c:v>0.40521990000000002</c:v>
                </c:pt>
                <c:pt idx="12">
                  <c:v>0.39313680000000001</c:v>
                </c:pt>
                <c:pt idx="13">
                  <c:v>0.45200430000000003</c:v>
                </c:pt>
                <c:pt idx="14">
                  <c:v>0.49703750000000002</c:v>
                </c:pt>
                <c:pt idx="15">
                  <c:v>0.45206429999999997</c:v>
                </c:pt>
                <c:pt idx="16">
                  <c:v>0.34946579999999999</c:v>
                </c:pt>
                <c:pt idx="17">
                  <c:v>0.37738110000000002</c:v>
                </c:pt>
                <c:pt idx="18">
                  <c:v>0.40670460000000003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'Graf for Simen'!$J$2:$J$22</c15:sqref>
                  </c15:fullRef>
                </c:ext>
              </c:extLst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206848"/>
        <c:axId val="80212736"/>
      </c:lineChart>
      <c:catAx>
        <c:axId val="80206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Palatino Linotype" panose="02040502050505030304" pitchFamily="18" charset="0"/>
                <a:ea typeface="+mn-ea"/>
                <a:cs typeface="+mn-cs"/>
              </a:defRPr>
            </a:pPr>
            <a:endParaRPr lang="nb-NO"/>
          </a:p>
        </c:txPr>
        <c:crossAx val="80212736"/>
        <c:crosses val="autoZero"/>
        <c:auto val="1"/>
        <c:lblAlgn val="ctr"/>
        <c:lblOffset val="100"/>
        <c:noMultiLvlLbl val="0"/>
      </c:catAx>
      <c:valAx>
        <c:axId val="8021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Palatino Linotype" panose="02040502050505030304" pitchFamily="18" charset="0"/>
                <a:ea typeface="+mn-ea"/>
                <a:cs typeface="+mn-cs"/>
              </a:defRPr>
            </a:pPr>
            <a:endParaRPr lang="nb-NO"/>
          </a:p>
        </c:txPr>
        <c:crossAx val="80206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Palatino Linotype" panose="02040502050505030304" pitchFamily="18" charset="0"/>
              <a:ea typeface="+mn-ea"/>
              <a:cs typeface="+mn-cs"/>
            </a:defRPr>
          </a:pPr>
          <a:endParaRPr lang="nb-NO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nb-NO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739DD-FB7D-4C0A-BAC7-DA3D9105CD01}" type="datetimeFigureOut">
              <a:rPr lang="nb-NO" smtClean="0"/>
              <a:t>13.10.2015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83B1C-33A0-4EC8-B88F-8CFA950F5BE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4241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28AD1-7D53-4779-8446-F547F666CAA0}" type="datetimeFigureOut">
              <a:rPr lang="en-US" smtClean="0"/>
              <a:pPr/>
              <a:t>10/13/2015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30427-96A7-4DE8-8953-B0F02B65BB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95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F30427-96A7-4DE8-8953-B0F02B65BB9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39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1662" y="2500314"/>
            <a:ext cx="43815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9"/>
          <p:cNvSpPr txBox="1">
            <a:spLocks noChangeArrowheads="1"/>
          </p:cNvSpPr>
          <p:nvPr/>
        </p:nvSpPr>
        <p:spPr bwMode="auto">
          <a:xfrm>
            <a:off x="2180493" y="4953001"/>
            <a:ext cx="594799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nb-NO" dirty="0">
                <a:solidFill>
                  <a:srgbClr val="406679"/>
                </a:solidFill>
              </a:rPr>
              <a:t>Stiftelsen </a:t>
            </a:r>
            <a:r>
              <a:rPr lang="nb-NO" dirty="0" err="1">
                <a:solidFill>
                  <a:srgbClr val="406679"/>
                </a:solidFill>
              </a:rPr>
              <a:t>Frischsenteret</a:t>
            </a:r>
            <a:r>
              <a:rPr lang="nb-NO" dirty="0">
                <a:solidFill>
                  <a:srgbClr val="406679"/>
                </a:solidFill>
              </a:rPr>
              <a:t> for samfunnsøkonomisk forskning</a:t>
            </a:r>
            <a:br>
              <a:rPr lang="nb-NO" dirty="0">
                <a:solidFill>
                  <a:srgbClr val="406679"/>
                </a:solidFill>
              </a:rPr>
            </a:br>
            <a:r>
              <a:rPr lang="nb-NO" dirty="0">
                <a:solidFill>
                  <a:srgbClr val="406679"/>
                </a:solidFill>
              </a:rPr>
              <a:t>Ragnar Frisch Centre for </a:t>
            </a:r>
            <a:r>
              <a:rPr lang="nb-NO" dirty="0" err="1">
                <a:solidFill>
                  <a:srgbClr val="406679"/>
                </a:solidFill>
              </a:rPr>
              <a:t>Economic</a:t>
            </a:r>
            <a:r>
              <a:rPr lang="nb-NO" dirty="0">
                <a:solidFill>
                  <a:srgbClr val="406679"/>
                </a:solidFill>
              </a:rPr>
              <a:t> Research</a:t>
            </a:r>
            <a:br>
              <a:rPr lang="nb-NO" dirty="0">
                <a:solidFill>
                  <a:srgbClr val="406679"/>
                </a:solidFill>
              </a:rPr>
            </a:br>
            <a:r>
              <a:rPr lang="nb-NO" dirty="0" err="1">
                <a:solidFill>
                  <a:srgbClr val="406679"/>
                </a:solidFill>
              </a:rPr>
              <a:t>www.frisch.uio.no</a:t>
            </a:r>
            <a:endParaRPr lang="nb-NO" dirty="0">
              <a:solidFill>
                <a:srgbClr val="406679"/>
              </a:solidFill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4378569" cy="2438400"/>
          </a:xfrm>
        </p:spPr>
        <p:txBody>
          <a:bodyPr/>
          <a:lstStyle>
            <a:lvl1pPr algn="r">
              <a:defRPr sz="5400" b="1">
                <a:latin typeface="Times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971800"/>
            <a:ext cx="4378569" cy="1676400"/>
          </a:xfrm>
        </p:spPr>
        <p:txBody>
          <a:bodyPr/>
          <a:lstStyle>
            <a:lvl1pPr marL="0" indent="0" algn="r">
              <a:buFontTx/>
              <a:buNone/>
              <a:defRPr sz="24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381000"/>
            <a:ext cx="196215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5745774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447800"/>
            <a:ext cx="7772400" cy="44196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5862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8" y="1447800"/>
            <a:ext cx="3815862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nb-NO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6541244" y="6318251"/>
            <a:ext cx="15696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nb-NO" sz="1800" dirty="0">
                <a:solidFill>
                  <a:srgbClr val="406679"/>
                </a:solidFill>
              </a:rPr>
              <a:t>Frisch Centre</a:t>
            </a:r>
          </a:p>
        </p:txBody>
      </p:sp>
      <p:pic>
        <p:nvPicPr>
          <p:cNvPr id="1029" name="Picture 23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88923" y="6019801"/>
            <a:ext cx="568569" cy="56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yriad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yriad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yriad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Myriad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134672" cy="2438400"/>
          </a:xfrm>
        </p:spPr>
        <p:txBody>
          <a:bodyPr/>
          <a:lstStyle/>
          <a:p>
            <a:r>
              <a:rPr lang="nb-NO" sz="4800" dirty="0" smtClean="0"/>
              <a:t>Mer arbeid med ny uføretrygd?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Knut Røed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55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914400"/>
          </a:xfrm>
        </p:spPr>
        <p:txBody>
          <a:bodyPr/>
          <a:lstStyle/>
          <a:p>
            <a:r>
              <a:rPr lang="nb-NO" sz="5400" dirty="0" smtClean="0"/>
              <a:t>Men</a:t>
            </a:r>
            <a:r>
              <a:rPr lang="nb-NO" dirty="0" smtClean="0"/>
              <a:t>: Også </a:t>
            </a:r>
            <a:r>
              <a:rPr lang="nb-NO" dirty="0"/>
              <a:t>mer attraktivt for arbeidsføre å </a:t>
            </a:r>
            <a:r>
              <a:rPr lang="nb-NO" dirty="0" smtClean="0"/>
              <a:t>motta </a:t>
            </a:r>
            <a:r>
              <a:rPr lang="nb-NO" dirty="0"/>
              <a:t>uføretrygd?</a:t>
            </a:r>
            <a:br>
              <a:rPr lang="nb-NO" dirty="0"/>
            </a:b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7772400" cy="3878560"/>
          </a:xfrm>
        </p:spPr>
        <p:txBody>
          <a:bodyPr/>
          <a:lstStyle/>
          <a:p>
            <a:r>
              <a:rPr lang="nb-NO" dirty="0" smtClean="0"/>
              <a:t>Lønnsomt å arbeide ved siden av uføretrygd, men lite lønnsomt å vende tilbake til fullt arbeid?</a:t>
            </a:r>
          </a:p>
          <a:p>
            <a:r>
              <a:rPr lang="nb-NO" dirty="0" smtClean="0"/>
              <a:t>Gradert uføretrygd skvises?</a:t>
            </a:r>
          </a:p>
          <a:p>
            <a:pPr lvl="1"/>
            <a:r>
              <a:rPr lang="nb-NO" dirty="0" smtClean="0"/>
              <a:t>Hvorfor være 80% ufør når man er i stand til å arbeide 20% når man kan være 100% ufør og likevel arbeide 20%?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7403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Vanskelig å finne passende arbeid for personer med nedsatt arbeidsevne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238600"/>
          </a:xfrm>
        </p:spPr>
        <p:txBody>
          <a:bodyPr/>
          <a:lstStyle/>
          <a:p>
            <a:r>
              <a:rPr lang="nb-NO" dirty="0"/>
              <a:t>Nytteløst å motivere folk ut i jobber som ikke finnes</a:t>
            </a:r>
          </a:p>
          <a:p>
            <a:r>
              <a:rPr lang="nb-NO" b="1" dirty="0" smtClean="0"/>
              <a:t>Vi trenger en «reform» som sikrer </a:t>
            </a:r>
            <a:r>
              <a:rPr lang="nb-NO" b="1" i="1" dirty="0" smtClean="0"/>
              <a:t>etterspørsel</a:t>
            </a:r>
            <a:r>
              <a:rPr lang="nb-NO" b="1" dirty="0" smtClean="0"/>
              <a:t> etter arbeidstakere med nedsatt arbeidsevne.</a:t>
            </a:r>
          </a:p>
        </p:txBody>
      </p:sp>
    </p:spTree>
    <p:extLst>
      <p:ext uri="{BB962C8B-B14F-4D97-AF65-F5344CB8AC3E}">
        <p14:creationId xmlns:p14="http://schemas.microsoft.com/office/powerpoint/2010/main" val="157776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Forebygge utstøtning og fremme inkludering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Mer lønnsomt for arbeidsgivere å forebygge utstøtning (dyrere </a:t>
            </a:r>
            <a:r>
              <a:rPr lang="nb-NO" i="1" dirty="0"/>
              <a:t>ikke</a:t>
            </a:r>
            <a:r>
              <a:rPr lang="nb-NO" dirty="0"/>
              <a:t> å gjøre det</a:t>
            </a:r>
            <a:r>
              <a:rPr lang="nb-NO" dirty="0" smtClean="0"/>
              <a:t>).</a:t>
            </a:r>
          </a:p>
          <a:p>
            <a:r>
              <a:rPr lang="nb-NO" dirty="0" smtClean="0"/>
              <a:t>Reelle arbeidsevnevurderinger</a:t>
            </a:r>
            <a:endParaRPr lang="nb-NO" dirty="0"/>
          </a:p>
          <a:p>
            <a:r>
              <a:rPr lang="nb-NO" dirty="0"/>
              <a:t>Arbeid tilpasset arbeidsevnen</a:t>
            </a:r>
          </a:p>
          <a:p>
            <a:pPr lvl="1"/>
            <a:r>
              <a:rPr lang="nb-NO" dirty="0"/>
              <a:t>F.eks. 40% ytelse + 60% lønn</a:t>
            </a:r>
          </a:p>
          <a:p>
            <a:pPr lvl="1"/>
            <a:r>
              <a:rPr lang="nb-NO" dirty="0"/>
              <a:t>Normalen: Full arbeidstid med reduserte produktivitetskrav</a:t>
            </a:r>
          </a:p>
          <a:p>
            <a:pPr lvl="1"/>
            <a:r>
              <a:rPr lang="nb-NO" dirty="0"/>
              <a:t>Arbeid i kommunen om ikke en finner andre alternativer</a:t>
            </a:r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9166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3200" dirty="0" smtClean="0"/>
              <a:t>Svakt fallende uførerater det siste tiåret</a:t>
            </a:r>
            <a:endParaRPr lang="nb-NO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61766"/>
            <a:ext cx="7772400" cy="4391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609329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Kilde: NAV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1747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780" y="332656"/>
            <a:ext cx="7772400" cy="914400"/>
          </a:xfrm>
        </p:spPr>
        <p:txBody>
          <a:bodyPr/>
          <a:lstStyle/>
          <a:p>
            <a:r>
              <a:rPr lang="nb-NO" dirty="0" smtClean="0"/>
              <a:t>…men over tid økning i bruken av helserelaterte trygdeytelser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6283"/>
            <a:ext cx="6840760" cy="431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27584" y="5949280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Mottakere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helserelaterte</a:t>
            </a:r>
            <a:r>
              <a:rPr lang="en-US" dirty="0" smtClean="0"/>
              <a:t> </a:t>
            </a:r>
            <a:r>
              <a:rPr lang="en-US" dirty="0" err="1" smtClean="0"/>
              <a:t>ytelser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andel</a:t>
            </a:r>
            <a:r>
              <a:rPr lang="en-US" dirty="0" smtClean="0"/>
              <a:t> </a:t>
            </a:r>
            <a:r>
              <a:rPr lang="en-US" dirty="0" err="1" smtClean="0"/>
              <a:t>av</a:t>
            </a:r>
            <a:r>
              <a:rPr lang="en-US" dirty="0" smtClean="0"/>
              <a:t> </a:t>
            </a:r>
            <a:r>
              <a:rPr lang="en-US" dirty="0" err="1" smtClean="0"/>
              <a:t>befolkningen</a:t>
            </a:r>
            <a:r>
              <a:rPr lang="en-US" dirty="0" smtClean="0"/>
              <a:t>. </a:t>
            </a:r>
            <a:r>
              <a:rPr lang="en-US" dirty="0" err="1" smtClean="0"/>
              <a:t>Faktisk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aldersjustert</a:t>
            </a:r>
            <a:r>
              <a:rPr lang="en-US" dirty="0" smtClean="0"/>
              <a:t> </a:t>
            </a:r>
            <a:r>
              <a:rPr lang="en-US" dirty="0" err="1" smtClean="0"/>
              <a:t>utvikling</a:t>
            </a:r>
            <a:r>
              <a:rPr lang="en-US" dirty="0" smtClean="0"/>
              <a:t> (</a:t>
            </a:r>
            <a:r>
              <a:rPr lang="en-US" dirty="0" err="1" smtClean="0"/>
              <a:t>Kann</a:t>
            </a:r>
            <a:r>
              <a:rPr lang="en-US" dirty="0" smtClean="0"/>
              <a:t>, </a:t>
            </a:r>
            <a:r>
              <a:rPr lang="en-US" dirty="0" err="1" smtClean="0"/>
              <a:t>Bragstad</a:t>
            </a:r>
            <a:r>
              <a:rPr lang="en-US" dirty="0" smtClean="0"/>
              <a:t>, Thune, 2013).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87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Fra arbeidsledighet til helseproblem?</a:t>
            </a:r>
            <a:endParaRPr lang="nb-NO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52736"/>
            <a:ext cx="8292729" cy="5083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446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b="1" dirty="0" smtClean="0"/>
              <a:t>Nye ytelsesmottakere, andel av totalen</a:t>
            </a:r>
            <a:endParaRPr lang="nb-NO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21950463"/>
              </p:ext>
            </p:extLst>
          </p:nvPr>
        </p:nvGraphicFramePr>
        <p:xfrm>
          <a:off x="395536" y="1196752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4485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 smtClean="0"/>
              <a:t>…med tildelingsmønster som i 1993</a:t>
            </a:r>
            <a:endParaRPr lang="nb-NO" b="1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49876100"/>
              </p:ext>
            </p:extLst>
          </p:nvPr>
        </p:nvGraphicFramePr>
        <p:xfrm>
          <a:off x="457200" y="1219200"/>
          <a:ext cx="8229600" cy="493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5156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« </a:t>
            </a:r>
            <a:r>
              <a:rPr lang="nb-NO" dirty="0" smtClean="0"/>
              <a:t>Skjult»</a:t>
            </a:r>
            <a:r>
              <a:rPr lang="en-US" dirty="0" smtClean="0"/>
              <a:t> </a:t>
            </a:r>
            <a:r>
              <a:rPr lang="nb-NO" dirty="0" smtClean="0"/>
              <a:t>ledighet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sz="2000" dirty="0" smtClean="0"/>
              <a:t>(Bratsberg, </a:t>
            </a:r>
            <a:r>
              <a:rPr lang="en-US" sz="2000" dirty="0" err="1" smtClean="0"/>
              <a:t>Fevang</a:t>
            </a:r>
            <a:r>
              <a:rPr lang="en-US" sz="2000" dirty="0" smtClean="0"/>
              <a:t>, Røed, 2013)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Tap av arbeid øker uførerisikoen med mer enn 100 % for menn og med ca. 50 % for kvinner.</a:t>
            </a:r>
          </a:p>
          <a:p>
            <a:pPr lvl="1"/>
            <a:r>
              <a:rPr lang="nb-NO" dirty="0" smtClean="0"/>
              <a:t>Tap av arbeid kan forklare ca. 28 % av uføretilstrømningen blant menn og 13 % av tilstrømningen blant kvinner.</a:t>
            </a:r>
          </a:p>
          <a:p>
            <a:r>
              <a:rPr lang="nb-NO" dirty="0" smtClean="0"/>
              <a:t>Stor gråsone mellom arbeidsledighet og uførhet.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3576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348880"/>
            <a:ext cx="7772400" cy="914400"/>
          </a:xfrm>
        </p:spPr>
        <p:txBody>
          <a:bodyPr/>
          <a:lstStyle/>
          <a:p>
            <a:r>
              <a:rPr lang="nb-NO" sz="4800" dirty="0" smtClean="0"/>
              <a:t>Ny uføretrygd fra 2015</a:t>
            </a:r>
            <a:endParaRPr lang="nb-NO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6616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772400" cy="914400"/>
          </a:xfrm>
        </p:spPr>
        <p:txBody>
          <a:bodyPr/>
          <a:lstStyle/>
          <a:p>
            <a:r>
              <a:rPr lang="nb-NO" dirty="0"/>
              <a:t>Lettere å kombinere arbeid og trygd</a:t>
            </a:r>
            <a:br>
              <a:rPr lang="nb-NO" dirty="0"/>
            </a:b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Mer attraktivt for uføretrygdede å arbeide</a:t>
            </a:r>
          </a:p>
          <a:p>
            <a:pPr lvl="1"/>
            <a:r>
              <a:rPr lang="nb-NO" dirty="0" smtClean="0"/>
              <a:t>«</a:t>
            </a:r>
            <a:r>
              <a:rPr lang="nb-NO" dirty="0"/>
              <a:t>Fribeløp» på </a:t>
            </a:r>
            <a:r>
              <a:rPr lang="nb-NO" dirty="0" smtClean="0"/>
              <a:t>0,4G ut </a:t>
            </a:r>
            <a:r>
              <a:rPr lang="nb-NO" dirty="0"/>
              <a:t>over «forventet arbeidsinntekt</a:t>
            </a:r>
            <a:r>
              <a:rPr lang="nb-NO" dirty="0" smtClean="0"/>
              <a:t>» (60,000 i en overgangsperiode for pågående trygdeforløp)</a:t>
            </a:r>
            <a:endParaRPr lang="nb-NO" dirty="0"/>
          </a:p>
          <a:p>
            <a:pPr lvl="1"/>
            <a:r>
              <a:rPr lang="nb-NO" dirty="0"/>
              <a:t>Ingen revurdering av uføregrad pga. </a:t>
            </a:r>
            <a:r>
              <a:rPr lang="nb-NO" dirty="0" smtClean="0"/>
              <a:t>arbeidsinntekt</a:t>
            </a:r>
            <a:endParaRPr lang="nb-NO" dirty="0"/>
          </a:p>
          <a:p>
            <a:r>
              <a:rPr lang="nb-NO" dirty="0" smtClean="0"/>
              <a:t>Tidligere </a:t>
            </a:r>
            <a:r>
              <a:rPr lang="nb-NO" dirty="0"/>
              <a:t>studier viser at det finnes en arbeidskraftreserve blant uføre, og at utnyttelsen av denne påvirkes av hvor lønnsomt det er å jobbe.</a:t>
            </a:r>
          </a:p>
          <a:p>
            <a:r>
              <a:rPr lang="nb-NO" dirty="0"/>
              <a:t>L</a:t>
            </a:r>
            <a:r>
              <a:rPr lang="nb-NO" dirty="0" smtClean="0"/>
              <a:t>ettere å gå tilbake igjen til arbeid</a:t>
            </a:r>
          </a:p>
          <a:p>
            <a:pPr lvl="1"/>
            <a:r>
              <a:rPr lang="nb-NO" dirty="0" smtClean="0"/>
              <a:t>Opptjening av pensjonsrettigheter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8824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langsiktige effekter">
  <a:themeElements>
    <a:clrScheme name="langsiktige effekter 8">
      <a:dk1>
        <a:srgbClr val="000000"/>
      </a:dk1>
      <a:lt1>
        <a:srgbClr val="FFFFFF"/>
      </a:lt1>
      <a:dk2>
        <a:srgbClr val="406679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yriad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Myriad" pitchFamily="2" charset="0"/>
          </a:defRPr>
        </a:defPPr>
      </a:lstStyle>
    </a:lnDef>
  </a:objectDefaults>
  <a:extraClrSchemeLst>
    <a:extraClrScheme>
      <a:clrScheme name="langsiktige effek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gsiktige effek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ngsiktige effek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gsiktige effek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gsiktige effek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gsiktige effek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gsiktige effek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ngsiktige effekter 8">
        <a:dk1>
          <a:srgbClr val="000000"/>
        </a:dk1>
        <a:lt1>
          <a:srgbClr val="FFFFFF"/>
        </a:lt1>
        <a:dk2>
          <a:srgbClr val="406679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Offentlige tjenestepensjoner veien videre</Template>
  <TotalTime>1326</TotalTime>
  <Words>343</Words>
  <Application>Microsoft Office PowerPoint</Application>
  <PresentationFormat>On-screen Show (4:3)</PresentationFormat>
  <Paragraphs>36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langsiktige effekter</vt:lpstr>
      <vt:lpstr>Mer arbeid med ny uføretrygd?</vt:lpstr>
      <vt:lpstr>Svakt fallende uførerater det siste tiåret</vt:lpstr>
      <vt:lpstr>…men over tid økning i bruken av helserelaterte trygdeytelser</vt:lpstr>
      <vt:lpstr>Fra arbeidsledighet til helseproblem?</vt:lpstr>
      <vt:lpstr>Nye ytelsesmottakere, andel av totalen</vt:lpstr>
      <vt:lpstr>…med tildelingsmønster som i 1993</vt:lpstr>
      <vt:lpstr>« Skjult» ledighet? (Bratsberg, Fevang, Røed, 2013)</vt:lpstr>
      <vt:lpstr>Ny uføretrygd fra 2015</vt:lpstr>
      <vt:lpstr>Lettere å kombinere arbeid og trygd </vt:lpstr>
      <vt:lpstr>Men: Også mer attraktivt for arbeidsføre å motta uføretrygd? </vt:lpstr>
      <vt:lpstr>Vanskelig å finne passende arbeid for personer med nedsatt arbeidsevne</vt:lpstr>
      <vt:lpstr>Forebygge utstøtning og fremme inkludering</vt:lpstr>
    </vt:vector>
  </TitlesOfParts>
  <Company>Frisch Centre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Sykefraværsoppfølging - hvordan virker det?</dc:title>
  <dc:creator>Knut Røed</dc:creator>
  <cp:lastModifiedBy>Knut Røed</cp:lastModifiedBy>
  <cp:revision>75</cp:revision>
  <dcterms:created xsi:type="dcterms:W3CDTF">2013-11-19T11:53:58Z</dcterms:created>
  <dcterms:modified xsi:type="dcterms:W3CDTF">2015-10-13T16:01:17Z</dcterms:modified>
</cp:coreProperties>
</file>