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399" r:id="rId3"/>
    <p:sldId id="400" r:id="rId4"/>
    <p:sldId id="402" r:id="rId5"/>
    <p:sldId id="401" r:id="rId6"/>
    <p:sldId id="403" r:id="rId7"/>
    <p:sldId id="415" r:id="rId8"/>
    <p:sldId id="407" r:id="rId9"/>
    <p:sldId id="398" r:id="rId10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79" autoAdjust="0"/>
  </p:normalViewPr>
  <p:slideViewPr>
    <p:cSldViewPr>
      <p:cViewPr>
        <p:scale>
          <a:sx n="76" d="100"/>
          <a:sy n="76" d="100"/>
        </p:scale>
        <p:origin x="-984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BB4DB0C4-5B20-4743-A37A-064B9633107B}" type="datetimeFigureOut">
              <a:rPr lang="nb-NO" smtClean="0"/>
              <a:t>14.10.2015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95F4874F-555F-49C3-B5AF-5BB780FB41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2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4F671C3C-68AE-48D5-8A8B-7955D905E680}" type="datetimeFigureOut">
              <a:rPr lang="nb-NO" smtClean="0"/>
              <a:t>14.10.2015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DDFEA9C7-9EC9-4D6D-835B-B9B1169053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404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FEEA-2F39-4C87-BCAD-4F4A1A6EC33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42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FEEA-2F39-4C87-BCAD-4F4A1A6EC33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423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FEEA-2F39-4C87-BCAD-4F4A1A6EC33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423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FEEA-2F39-4C87-BCAD-4F4A1A6EC33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423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FEEA-2F39-4C87-BCAD-4F4A1A6EC33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42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913B-F5CF-486D-9984-B1233B05A35E}" type="datetime1">
              <a:rPr lang="nb-NO" smtClean="0"/>
              <a:t>14.10.2015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70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9087B-C530-44A8-AE72-862CFAEADDE0}" type="datetime1">
              <a:rPr lang="nb-NO" smtClean="0"/>
              <a:t>14.10.2015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067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0683B-F4AF-4A2E-AE85-2E812A64A33E}" type="datetime1">
              <a:rPr lang="nb-NO" smtClean="0"/>
              <a:t>14.10.2015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504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7CC-1AC0-4BA2-B80D-5D7AC7A9C59D}" type="datetime1">
              <a:rPr lang="nb-NO" smtClean="0"/>
              <a:t>14.10.2015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294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F009-2CF4-4F66-B26E-3715DA3FA269}" type="datetime1">
              <a:rPr lang="nb-NO" smtClean="0"/>
              <a:t>14.10.2015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03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0680-2FDC-4177-8326-F954DEEB19C1}" type="datetime1">
              <a:rPr lang="nb-NO" smtClean="0"/>
              <a:t>14.10.2015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28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C222-5FE9-4B25-BC97-BAC53AA13F3A}" type="datetime1">
              <a:rPr lang="nb-NO" smtClean="0"/>
              <a:t>14.10.2015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90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6B24-18D8-4118-B1FA-69E095D808B7}" type="datetime1">
              <a:rPr lang="nb-NO" smtClean="0"/>
              <a:t>14.10.2015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473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73A-8FCB-4DB4-88FF-2F84C2F37480}" type="datetime1">
              <a:rPr lang="nb-NO" smtClean="0"/>
              <a:t>14.10.2015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187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2E5B-99C4-4D90-BFF4-076C75EC7BE1}" type="datetime1">
              <a:rPr lang="nb-NO" smtClean="0"/>
              <a:t>14.10.2015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294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F796-36EF-4A25-9579-3C441308D991}" type="datetime1">
              <a:rPr lang="nb-NO" smtClean="0"/>
              <a:t>14.10.2015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877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7D2DF-DEA5-453A-BD60-223ADFD15F49}" type="datetime1">
              <a:rPr lang="nb-NO" smtClean="0"/>
              <a:t>14.10.2015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14130-D058-4003-822B-D5CF31C90B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925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hyperlink" Target="http://www.google.no/url?sa=i&amp;rct=j&amp;q=logo+norsk+radiografforbund&amp;source=images&amp;cd=&amp;docid=bKL1WAeZhcwarM&amp;tbnid=9CPF8XI_8rewWM:&amp;ved=0CAUQjRw&amp;url=http://www.ys.no/kunder/ys/cms.nsf/$all/081390857706147FC12574FD0063F1CD?open&amp;qm=wcm_2,2,11,0&amp;ei=eF8OUfSlHMWm4gTNjYGwCw&amp;bvm=bv.41867550,d.bGE&amp;psig=AFQjCNGcoCxUz_Eq4v0--GlOLY6QJibhTQ&amp;ust=1359982488535744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4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hyperlink" Target="http://www.google.no/url?sa=i&amp;rct=j&amp;q=logo+norsk+maskinistforbund&amp;source=images&amp;cd=&amp;cad=rja&amp;docid=qu_3wXf9fc1WHM&amp;tbnid=-PGCa9qmmm07UM:&amp;ved=0CAUQjRw&amp;url=http://www.ys.no/kunder/ys/cms.nsf/$all/2D8B73CF0FA73B12C12574FE006A156D?open&amp;ei=C2AOUaOkJeKJ4AT_4oC4BA&amp;bvm=bv.41867550,d.bGE&amp;psig=AFQjCNHTOkpdz1fxzpNEGNeGaoMl5moK8g&amp;ust=135998298538117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io_horis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36712"/>
            <a:ext cx="259238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84784"/>
            <a:ext cx="9144000" cy="480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15000"/>
              </a:srgbClr>
            </a:outerShdw>
          </a:effectLst>
        </p:spPr>
        <p:txBody>
          <a:bodyPr lIns="97109" tIns="48555" rIns="97109" bIns="48555"/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363538" indent="-363538" algn="ctr" defTabSz="971550">
              <a:defRPr/>
            </a:pPr>
            <a:endParaRPr lang="nb-NO" sz="14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defRPr/>
            </a:pPr>
            <a:endParaRPr lang="nb-NO" sz="14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defRPr/>
            </a:pPr>
            <a:endParaRPr lang="nb-NO" sz="14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defRPr/>
            </a:pPr>
            <a:endParaRPr lang="nb-NO" sz="14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defRPr/>
            </a:pPr>
            <a:endParaRPr lang="nb-NO" sz="14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algn="ctr" defTabSz="971550">
              <a:spcAft>
                <a:spcPts val="1200"/>
              </a:spcAft>
              <a:defRPr/>
            </a:pPr>
            <a:r>
              <a:rPr lang="nb-NO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Ny uførepen</a:t>
            </a:r>
            <a:r>
              <a:rPr lang="nb-NO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sjon </a:t>
            </a:r>
          </a:p>
          <a:p>
            <a:pPr marL="363538" indent="-363538" algn="ctr" defTabSz="971550">
              <a:defRPr/>
            </a:pPr>
            <a:endParaRPr lang="nb-NO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defRPr/>
            </a:pPr>
            <a:endParaRPr lang="nb-NO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Erik </a:t>
            </a:r>
            <a:r>
              <a:rPr lang="nb-NO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Orskaug, sjeføkonom i </a:t>
            </a:r>
            <a:r>
              <a:rPr lang="nb-NO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</a:t>
            </a:r>
            <a:endParaRPr lang="nb-NO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lnSpc>
                <a:spcPct val="90000"/>
              </a:lnSpc>
              <a:defRPr/>
            </a:pPr>
            <a:endParaRPr lang="nb-NO" sz="9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lnSpc>
                <a:spcPct val="90000"/>
              </a:lnSpc>
              <a:defRPr/>
            </a:pPr>
            <a:endParaRPr lang="nb-NO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 algn="ctr" defTabSz="971550">
              <a:lnSpc>
                <a:spcPct val="90000"/>
              </a:lnSpc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Den norske Forsikringsforening</a:t>
            </a:r>
          </a:p>
          <a:p>
            <a:pPr marL="363538" indent="-363538" algn="ctr" defTabSz="971550">
              <a:lnSpc>
                <a:spcPct val="90000"/>
              </a:lnSpc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nb-NO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Oslo, 14. oktober 2015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74231" y="6294264"/>
            <a:ext cx="2395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nb-NO" sz="2800" b="1" dirty="0">
                <a:solidFill>
                  <a:srgbClr val="5F5F5F"/>
                </a:solidFill>
                <a:latin typeface="Arial" charset="0"/>
              </a:rPr>
              <a:t>www.unio.no</a:t>
            </a:r>
          </a:p>
        </p:txBody>
      </p:sp>
    </p:spTree>
    <p:extLst>
      <p:ext uri="{BB962C8B-B14F-4D97-AF65-F5344CB8AC3E}">
        <p14:creationId xmlns:p14="http://schemas.microsoft.com/office/powerpoint/2010/main" val="3474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6" name="Picture 4" descr="unio_horis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37300"/>
            <a:ext cx="1171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" name="Rectangle 6"/>
          <p:cNvSpPr txBox="1">
            <a:spLocks noChangeArrowheads="1"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59CC9534-38D0-4684-80AA-E6F79E32C2E2}" type="slidenum">
              <a:rPr lang="nb-NO" sz="1400" smtClean="0">
                <a:latin typeface="Arial" charset="0"/>
              </a:rPr>
              <a:pPr eaLnBrk="1" hangingPunct="1"/>
              <a:t>2</a:t>
            </a:fld>
            <a:endParaRPr lang="nb-NO" sz="1400" dirty="0" smtClean="0">
              <a:latin typeface="Arial" charset="0"/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467544" y="260648"/>
            <a:ext cx="83716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«Uføreavvik» etter skatt for konvertitter</a:t>
            </a:r>
            <a:endParaRPr lang="nb-NO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683568" y="808732"/>
            <a:ext cx="8253413" cy="57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None/>
            </a:pPr>
            <a:endParaRPr lang="nb-NO" sz="7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Gitt standard fradrag ingen konverteringsavvik i folketrygden, samme uførepensjon for alle etter skatt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Forskjeller i gjeldsrenter mv. skaper likevel avvik, </a:t>
            </a:r>
            <a:r>
              <a:rPr lang="nb-NO" sz="2400" dirty="0" err="1" smtClean="0">
                <a:latin typeface="Times New Roman" pitchFamily="18" charset="0"/>
              </a:rPr>
              <a:t>Prop</a:t>
            </a:r>
            <a:r>
              <a:rPr lang="nb-NO" sz="2400" dirty="0" smtClean="0">
                <a:latin typeface="Times New Roman" pitchFamily="18" charset="0"/>
              </a:rPr>
              <a:t> 1 S (ASD) med nye tall: 40 pst </a:t>
            </a:r>
            <a:r>
              <a:rPr lang="nb-NO" sz="2400" dirty="0">
                <a:latin typeface="Times New Roman" pitchFamily="18" charset="0"/>
              </a:rPr>
              <a:t>kommer dårligere </a:t>
            </a:r>
            <a:r>
              <a:rPr lang="nb-NO" sz="2400" dirty="0" smtClean="0">
                <a:latin typeface="Times New Roman" pitchFamily="18" charset="0"/>
              </a:rPr>
              <a:t>ut, </a:t>
            </a:r>
            <a:r>
              <a:rPr lang="nb-NO" sz="2400" dirty="0" smtClean="0">
                <a:latin typeface="Times New Roman" pitchFamily="18" charset="0"/>
              </a:rPr>
              <a:t>60 pst bedre</a:t>
            </a:r>
            <a:r>
              <a:rPr lang="nb-NO" sz="2400" dirty="0" smtClean="0">
                <a:latin typeface="Times New Roman" pitchFamily="18" charset="0"/>
              </a:rPr>
              <a:t>. De med høye pensjonsgrunnlag eller høye gjeldsrenter kommer dårlig ut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>
                <a:latin typeface="Times New Roman" pitchFamily="18" charset="0"/>
              </a:rPr>
              <a:t>«Konverteringsavvik» for uførepensjon i </a:t>
            </a:r>
            <a:r>
              <a:rPr lang="nb-NO" sz="2400" dirty="0" err="1">
                <a:latin typeface="Times New Roman" pitchFamily="18" charset="0"/>
              </a:rPr>
              <a:t>OfTP</a:t>
            </a:r>
            <a:r>
              <a:rPr lang="nb-NO" sz="2400" dirty="0">
                <a:latin typeface="Times New Roman" pitchFamily="18" charset="0"/>
              </a:rPr>
              <a:t> eller privat TP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Blip>
                <a:blip r:embed="rId4"/>
              </a:buBlip>
            </a:pPr>
            <a:r>
              <a:rPr lang="nb-NO" sz="2400" dirty="0">
                <a:latin typeface="Times New Roman" pitchFamily="18" charset="0"/>
              </a:rPr>
              <a:t>Ingen kompensasjon for </a:t>
            </a:r>
            <a:r>
              <a:rPr lang="nb-NO" sz="2400" dirty="0" smtClean="0">
                <a:latin typeface="Times New Roman" pitchFamily="18" charset="0"/>
              </a:rPr>
              <a:t>skatteomleggingen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Uførepensjonen </a:t>
            </a:r>
            <a:r>
              <a:rPr lang="nb-NO" sz="2400" dirty="0">
                <a:latin typeface="Times New Roman" pitchFamily="18" charset="0"/>
              </a:rPr>
              <a:t>fra </a:t>
            </a:r>
            <a:r>
              <a:rPr lang="nb-NO" sz="2400" dirty="0" err="1">
                <a:latin typeface="Times New Roman" pitchFamily="18" charset="0"/>
              </a:rPr>
              <a:t>OfTP</a:t>
            </a:r>
            <a:r>
              <a:rPr lang="nb-NO" sz="2400" dirty="0">
                <a:latin typeface="Times New Roman" pitchFamily="18" charset="0"/>
              </a:rPr>
              <a:t> fra 2014 </a:t>
            </a:r>
            <a:r>
              <a:rPr lang="nb-NO" sz="2400" dirty="0" smtClean="0">
                <a:latin typeface="Times New Roman" pitchFamily="18" charset="0"/>
              </a:rPr>
              <a:t>videreført </a:t>
            </a:r>
            <a:r>
              <a:rPr lang="nb-NO" sz="2400" dirty="0">
                <a:latin typeface="Times New Roman" pitchFamily="18" charset="0"/>
              </a:rPr>
              <a:t>nominelt etter 1.1.2015, dvs. uførepensjonen fra KLP/SPK er den samme før skatt, men lavere etter </a:t>
            </a:r>
            <a:r>
              <a:rPr lang="nb-NO" sz="2400" dirty="0" smtClean="0">
                <a:latin typeface="Times New Roman" pitchFamily="18" charset="0"/>
              </a:rPr>
              <a:t>skatt</a:t>
            </a:r>
            <a:endParaRPr lang="nb-NO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6" name="Picture 4" descr="unio_horis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37300"/>
            <a:ext cx="1171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" name="Rectangle 6"/>
          <p:cNvSpPr txBox="1">
            <a:spLocks noChangeArrowheads="1"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59CC9534-38D0-4684-80AA-E6F79E32C2E2}" type="slidenum">
              <a:rPr lang="nb-NO" sz="1400" smtClean="0">
                <a:latin typeface="Arial" charset="0"/>
              </a:rPr>
              <a:pPr eaLnBrk="1" hangingPunct="1"/>
              <a:t>3</a:t>
            </a:fld>
            <a:endParaRPr lang="nb-NO" sz="1400" dirty="0" smtClean="0">
              <a:latin typeface="Arial" charset="0"/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467544" y="260648"/>
            <a:ext cx="83716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Uføretap </a:t>
            </a:r>
            <a:r>
              <a:rPr lang="nb-NO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etter skatt </a:t>
            </a:r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nb-NO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OfTP</a:t>
            </a:r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-konvertitter</a:t>
            </a:r>
            <a:endParaRPr lang="nb-NO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683568" y="880740"/>
            <a:ext cx="8253413" cy="57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None/>
            </a:pPr>
            <a:endParaRPr lang="nb-NO" sz="6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Tapere i folketrygden kommer enda dårligere ut hvis de har 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</a:rPr>
              <a:t>,  oftest uføre med gjennomsnittlige/høyere pensjonsgrunnlag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Konverteringsvinnere i FT blir nettotapere hvis skattetap i 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</a:rPr>
              <a:t> er større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Brudd på politiske lovnader i </a:t>
            </a:r>
            <a:r>
              <a:rPr lang="nb-NO" sz="2400" dirty="0" err="1" smtClean="0">
                <a:latin typeface="Times New Roman" pitchFamily="18" charset="0"/>
              </a:rPr>
              <a:t>Prop</a:t>
            </a:r>
            <a:r>
              <a:rPr lang="nb-NO" sz="2400" dirty="0" smtClean="0">
                <a:latin typeface="Times New Roman" pitchFamily="18" charset="0"/>
              </a:rPr>
              <a:t> 130 L (2010-11): </a:t>
            </a:r>
            <a:r>
              <a:rPr lang="nb-NO" sz="2400" i="1" dirty="0" smtClean="0">
                <a:latin typeface="Times New Roman" pitchFamily="18" charset="0"/>
              </a:rPr>
              <a:t>«…</a:t>
            </a:r>
            <a:r>
              <a:rPr lang="nb-NO" sz="2400" i="1" dirty="0" smtClean="0">
                <a:latin typeface="Times New Roman" pitchFamily="18" charset="0"/>
                <a:cs typeface="Times New Roman" panose="02020603050405020304" pitchFamily="18" charset="0"/>
              </a:rPr>
              <a:t>offentlig </a:t>
            </a:r>
            <a:r>
              <a:rPr lang="nb-NO" sz="2400" i="1" dirty="0">
                <a:latin typeface="Times New Roman" pitchFamily="18" charset="0"/>
                <a:cs typeface="Times New Roman" panose="02020603050405020304" pitchFamily="18" charset="0"/>
              </a:rPr>
              <a:t>ansattes uføretrygd skal økes så mye at skatteomleggingen ikke fører til redusert </a:t>
            </a:r>
            <a:r>
              <a:rPr lang="nb-NO" sz="2400" i="1" dirty="0" smtClean="0">
                <a:latin typeface="Times New Roman" pitchFamily="18" charset="0"/>
                <a:cs typeface="Times New Roman" panose="02020603050405020304" pitchFamily="18" charset="0"/>
              </a:rPr>
              <a:t>kjøpekraft»</a:t>
            </a:r>
            <a:endParaRPr lang="nb-NO" sz="24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Krav: Uførepensjon fra 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</a:rPr>
              <a:t> skulle vært kompensert på samme måte som i FT</a:t>
            </a:r>
          </a:p>
        </p:txBody>
      </p:sp>
    </p:spTree>
    <p:extLst>
      <p:ext uri="{BB962C8B-B14F-4D97-AF65-F5344CB8AC3E}">
        <p14:creationId xmlns:p14="http://schemas.microsoft.com/office/powerpoint/2010/main" val="30065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6" name="Picture 4" descr="unio_horis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37300"/>
            <a:ext cx="1171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" name="Rectangle 6"/>
          <p:cNvSpPr txBox="1">
            <a:spLocks noChangeArrowheads="1"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59CC9534-38D0-4684-80AA-E6F79E32C2E2}" type="slidenum">
              <a:rPr lang="nb-NO" sz="1400" smtClean="0">
                <a:latin typeface="Arial" charset="0"/>
              </a:rPr>
              <a:pPr eaLnBrk="1" hangingPunct="1"/>
              <a:t>4</a:t>
            </a:fld>
            <a:endParaRPr lang="nb-NO" sz="1400" dirty="0" smtClean="0">
              <a:latin typeface="Arial" charset="0"/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467544" y="260648"/>
            <a:ext cx="83716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Innsparing og frigjorte reserver uføre </a:t>
            </a:r>
            <a:r>
              <a:rPr lang="nb-NO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OfTP</a:t>
            </a:r>
            <a:endParaRPr lang="nb-NO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611561" y="949840"/>
            <a:ext cx="8064896" cy="528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None/>
            </a:pPr>
            <a:endParaRPr lang="nb-NO" sz="6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FT 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bidrar med mer,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  <a:cs typeface="Times New Roman" panose="02020603050405020304" pitchFamily="18" charset="0"/>
              </a:rPr>
              <a:t> med mindre og færre blir uføre enn det selskapene har lagt til grunn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Reserver frigjøres: KLP 10 mrd. fordi FT dekker mer, 5 mrd. fordi det blir færre uføre enn lagt til grunn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Kommunene vil ha pengene, Finanstilsynet bestemmer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Årspremien i uføredelen i 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</a:rPr>
              <a:t> ned med 3/4 prosentpoeng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Ikke bare billigere for offentlig arbeidsgivere fordi FT bidrar med mer, også fordi ansatte får mindre, kompensasjon i ny uførepensjon for offentlig ansatte er lavere </a:t>
            </a:r>
          </a:p>
        </p:txBody>
      </p:sp>
    </p:spTree>
    <p:extLst>
      <p:ext uri="{BB962C8B-B14F-4D97-AF65-F5344CB8AC3E}">
        <p14:creationId xmlns:p14="http://schemas.microsoft.com/office/powerpoint/2010/main" val="285701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6" name="Picture 4" descr="unio_horis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37300"/>
            <a:ext cx="1171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" name="Rectangle 6"/>
          <p:cNvSpPr txBox="1">
            <a:spLocks noChangeArrowheads="1"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59CC9534-38D0-4684-80AA-E6F79E32C2E2}" type="slidenum">
              <a:rPr lang="nb-NO" sz="1400" smtClean="0">
                <a:latin typeface="Arial" charset="0"/>
              </a:rPr>
              <a:pPr eaLnBrk="1" hangingPunct="1"/>
              <a:t>5</a:t>
            </a:fld>
            <a:endParaRPr lang="nb-NO" sz="1400" dirty="0" smtClean="0">
              <a:latin typeface="Arial" charset="0"/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179512" y="260648"/>
            <a:ext cx="86596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Samordning uføre med særaldersgrense</a:t>
            </a:r>
            <a:endParaRPr lang="nb-NO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683568" y="764704"/>
            <a:ext cx="7948613" cy="51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None/>
            </a:pPr>
            <a:endParaRPr lang="nb-NO" sz="800" dirty="0" smtClean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Problemstilling: Når en uførepensjonist når særaldersgrensa, f.eks. ved 65 år, omregnes uførepensjonen fra 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</a:rPr>
              <a:t> til alderspensjon, uførepensjonen fra FT løper videre til 67 år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Tap opp </a:t>
            </a:r>
            <a:r>
              <a:rPr lang="nb-NO" sz="2400" dirty="0">
                <a:latin typeface="Times New Roman" pitchFamily="18" charset="0"/>
              </a:rPr>
              <a:t>mot 80 000 </a:t>
            </a:r>
            <a:r>
              <a:rPr lang="nb-NO" sz="2400" dirty="0" smtClean="0">
                <a:latin typeface="Times New Roman" pitchFamily="18" charset="0"/>
              </a:rPr>
              <a:t>kroner, mye samordnes bort (65-67 år), beholder maks ¼ G (som i AAP)</a:t>
            </a:r>
            <a:endParaRPr lang="nb-NO" sz="2400" dirty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Tekstlig beskrevet i lite avsnitt i </a:t>
            </a:r>
            <a:r>
              <a:rPr lang="nb-NO" sz="2400" dirty="0" err="1" smtClean="0">
                <a:latin typeface="Times New Roman" pitchFamily="18" charset="0"/>
              </a:rPr>
              <a:t>Prop</a:t>
            </a:r>
            <a:r>
              <a:rPr lang="nb-NO" sz="2400" dirty="0" smtClean="0">
                <a:latin typeface="Times New Roman" pitchFamily="18" charset="0"/>
              </a:rPr>
              <a:t> 66 L (2013-14)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1152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Mer enn 100 nye tilfeller per måned i KLP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1152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Brev </a:t>
            </a:r>
            <a:r>
              <a:rPr lang="nb-NO" sz="2400" dirty="0">
                <a:latin typeface="Times New Roman" pitchFamily="18" charset="0"/>
              </a:rPr>
              <a:t>fra </a:t>
            </a:r>
            <a:r>
              <a:rPr lang="nb-NO" sz="2400" dirty="0" err="1" smtClean="0">
                <a:latin typeface="Times New Roman" pitchFamily="18" charset="0"/>
              </a:rPr>
              <a:t>Unio</a:t>
            </a:r>
            <a:r>
              <a:rPr lang="nb-NO" sz="2400" dirty="0" smtClean="0">
                <a:latin typeface="Times New Roman" pitchFamily="18" charset="0"/>
              </a:rPr>
              <a:t>, Fagforbundet og </a:t>
            </a:r>
            <a:r>
              <a:rPr lang="nb-NO" sz="2400" dirty="0">
                <a:latin typeface="Times New Roman" pitchFamily="18" charset="0"/>
              </a:rPr>
              <a:t>Sykepleierforbundet 17.6.15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Krav: Oppretting med tilbakevirkning fra 1.1.2015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God dialog med KLP og ASD</a:t>
            </a:r>
          </a:p>
        </p:txBody>
      </p:sp>
    </p:spTree>
    <p:extLst>
      <p:ext uri="{BB962C8B-B14F-4D97-AF65-F5344CB8AC3E}">
        <p14:creationId xmlns:p14="http://schemas.microsoft.com/office/powerpoint/2010/main" val="246457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6" name="Picture 4" descr="unio_horis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37300"/>
            <a:ext cx="1171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" name="Rectangle 6"/>
          <p:cNvSpPr txBox="1">
            <a:spLocks noChangeArrowheads="1"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59CC9534-38D0-4684-80AA-E6F79E32C2E2}" type="slidenum">
              <a:rPr lang="nb-NO" sz="1400" smtClean="0">
                <a:latin typeface="Arial" charset="0"/>
              </a:rPr>
              <a:pPr eaLnBrk="1" hangingPunct="1"/>
              <a:t>6</a:t>
            </a:fld>
            <a:endParaRPr lang="nb-NO" sz="1400" dirty="0" smtClean="0">
              <a:latin typeface="Arial" charset="0"/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179512" y="260648"/>
            <a:ext cx="86596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Ny uførepensjon offentlig ansatte </a:t>
            </a:r>
            <a:endParaRPr lang="nb-NO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683568" y="908720"/>
            <a:ext cx="8352927" cy="541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Store tap, særlig kvinner med lav lønn, deltid og kort opptjening, 10.000-20.000 kr. i samlet reduksjon ikke uvanlig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Krav: Fastbeløp </a:t>
            </a:r>
            <a:r>
              <a:rPr lang="nb-NO" sz="2400" dirty="0">
                <a:latin typeface="Times New Roman" pitchFamily="18" charset="0"/>
              </a:rPr>
              <a:t>fra 0,25 til </a:t>
            </a:r>
            <a:r>
              <a:rPr lang="nb-NO" sz="2400" dirty="0" smtClean="0">
                <a:latin typeface="Times New Roman" pitchFamily="18" charset="0"/>
              </a:rPr>
              <a:t>0,3G og endret begrensningsfaktor </a:t>
            </a:r>
            <a:r>
              <a:rPr lang="nb-NO" sz="2400" dirty="0">
                <a:latin typeface="Times New Roman" pitchFamily="18" charset="0"/>
              </a:rPr>
              <a:t>for fastbeløpet fra 6 til 10 pst av </a:t>
            </a:r>
            <a:r>
              <a:rPr lang="nb-NO" sz="2400" dirty="0" smtClean="0">
                <a:latin typeface="Times New Roman" pitchFamily="18" charset="0"/>
              </a:rPr>
              <a:t>lønn, «6 pst» rammer 55 pst av dagens uføre i kommuner/sykehus (inntekt &lt; 358.000 kr)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>
                <a:latin typeface="Times New Roman" pitchFamily="18" charset="0"/>
              </a:rPr>
              <a:t>Minste uføregrad på 20 </a:t>
            </a:r>
            <a:r>
              <a:rPr lang="nb-NO" sz="2400" dirty="0" smtClean="0">
                <a:latin typeface="Times New Roman" pitchFamily="18" charset="0"/>
              </a:rPr>
              <a:t>pst </a:t>
            </a:r>
            <a:r>
              <a:rPr lang="nb-NO" sz="2400" dirty="0">
                <a:latin typeface="Times New Roman" pitchFamily="18" charset="0"/>
              </a:rPr>
              <a:t>ren innstramming (tidligere ikke noen nedre grense), </a:t>
            </a:r>
            <a:r>
              <a:rPr lang="nb-NO" sz="2400" dirty="0" smtClean="0">
                <a:latin typeface="Times New Roman" pitchFamily="18" charset="0"/>
              </a:rPr>
              <a:t>ikke </a:t>
            </a:r>
            <a:r>
              <a:rPr lang="nb-NO" sz="2400" dirty="0">
                <a:latin typeface="Times New Roman" pitchFamily="18" charset="0"/>
              </a:rPr>
              <a:t>nødvendig for tilpasning til FT, rammer særlig «differansepensjoner</a:t>
            </a:r>
            <a:r>
              <a:rPr lang="nb-NO" sz="2400" dirty="0" smtClean="0">
                <a:latin typeface="Times New Roman" pitchFamily="18" charset="0"/>
              </a:rPr>
              <a:t>»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Opptjeningsstopp </a:t>
            </a:r>
            <a:r>
              <a:rPr lang="nb-NO" sz="2400" dirty="0">
                <a:latin typeface="Times New Roman" pitchFamily="18" charset="0"/>
              </a:rPr>
              <a:t>til </a:t>
            </a:r>
            <a:r>
              <a:rPr lang="nb-NO" sz="2400" dirty="0" smtClean="0">
                <a:latin typeface="Times New Roman" pitchFamily="18" charset="0"/>
              </a:rPr>
              <a:t>ap for </a:t>
            </a:r>
            <a:r>
              <a:rPr lang="nb-NO" sz="2400" dirty="0">
                <a:latin typeface="Times New Roman" pitchFamily="18" charset="0"/>
              </a:rPr>
              <a:t>uføre ved 67 år (tidl. 70 år</a:t>
            </a:r>
            <a:r>
              <a:rPr lang="nb-NO" sz="2400" dirty="0" smtClean="0">
                <a:latin typeface="Times New Roman" pitchFamily="18" charset="0"/>
              </a:rPr>
              <a:t>) rammer </a:t>
            </a:r>
            <a:r>
              <a:rPr lang="nb-NO" sz="2400" dirty="0">
                <a:latin typeface="Times New Roman" pitchFamily="18" charset="0"/>
              </a:rPr>
              <a:t>10 pst, mest kvinner, </a:t>
            </a:r>
            <a:r>
              <a:rPr lang="nb-NO" sz="2400" dirty="0" smtClean="0">
                <a:latin typeface="Times New Roman" pitchFamily="18" charset="0"/>
              </a:rPr>
              <a:t>innstramming </a:t>
            </a:r>
            <a:r>
              <a:rPr lang="nb-NO" sz="2400" dirty="0">
                <a:latin typeface="Times New Roman" pitchFamily="18" charset="0"/>
              </a:rPr>
              <a:t>i </a:t>
            </a:r>
            <a:r>
              <a:rPr lang="nb-NO" sz="2400" dirty="0" smtClean="0">
                <a:latin typeface="Times New Roman" pitchFamily="18" charset="0"/>
              </a:rPr>
              <a:t>ap på </a:t>
            </a:r>
            <a:r>
              <a:rPr lang="nb-NO" sz="2400" dirty="0">
                <a:latin typeface="Times New Roman" pitchFamily="18" charset="0"/>
              </a:rPr>
              <a:t>inntil 10 </a:t>
            </a:r>
            <a:r>
              <a:rPr lang="nb-NO" sz="2400" dirty="0" smtClean="0">
                <a:latin typeface="Times New Roman" pitchFamily="18" charset="0"/>
              </a:rPr>
              <a:t>pst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¼ G og 3 pst i uføre-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r>
              <a:rPr lang="nb-NO" sz="2400" dirty="0" smtClean="0">
                <a:latin typeface="Times New Roman" pitchFamily="18" charset="0"/>
              </a:rPr>
              <a:t> kan begrense mulighetene for god løsning i nytt samordningsregelverk for alderspensjon-</a:t>
            </a:r>
            <a:r>
              <a:rPr lang="nb-NO" sz="2400" dirty="0" err="1" smtClean="0">
                <a:latin typeface="Times New Roman" pitchFamily="18" charset="0"/>
              </a:rPr>
              <a:t>OfTP</a:t>
            </a:r>
            <a:endParaRPr lang="nb-NO" sz="2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EB75-3FBC-4381-B677-EB711AAD9166}" type="slidenum">
              <a:rPr lang="nb-NO" smtClean="0"/>
              <a:t>7</a:t>
            </a:fld>
            <a:endParaRPr lang="nb-NO"/>
          </a:p>
        </p:txBody>
      </p:sp>
      <p:pic>
        <p:nvPicPr>
          <p:cNvPr id="3" name="Picture 4" descr="unio_horis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97748"/>
            <a:ext cx="12255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6899" y="142528"/>
            <a:ext cx="8986890" cy="16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Avkorting</a:t>
            </a:r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uførepensjonen mot arbeidsinntekt</a:t>
            </a:r>
            <a:endParaRPr lang="nb-NO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nb-NO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skal følge kompensasjonsgraden</a:t>
            </a:r>
            <a:endParaRPr lang="nb-NO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9" y="2155045"/>
            <a:ext cx="898689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3131840" y="5284985"/>
            <a:ext cx="5112568" cy="1423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None/>
            </a:pPr>
            <a:r>
              <a:rPr lang="nb-NO" sz="2400" dirty="0" smtClean="0">
                <a:latin typeface="Times New Roman" pitchFamily="18" charset="0"/>
              </a:rPr>
              <a:t>Med 100 kroner i arbeidsinntekt ut over fribeløpet vil den uføre sitte igjen med: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rgbClr val="FF3300"/>
              </a:buClr>
              <a:buFont typeface="Wingdings" pitchFamily="2" charset="2"/>
              <a:buBlip>
                <a:blip r:embed="rId4"/>
              </a:buBlip>
            </a:pPr>
            <a:r>
              <a:rPr lang="nb-NO" sz="2400" dirty="0" smtClean="0">
                <a:latin typeface="Times New Roman" pitchFamily="18" charset="0"/>
              </a:rPr>
              <a:t>29 kr før skatt og 20-22 kr etter skatt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79512" y="4838106"/>
            <a:ext cx="2601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Kilde: </a:t>
            </a:r>
            <a:r>
              <a:rPr lang="nb-NO" sz="1400" dirty="0" err="1" smtClean="0"/>
              <a:t>Unios</a:t>
            </a:r>
            <a:r>
              <a:rPr lang="nb-NO" sz="1400" dirty="0" smtClean="0"/>
              <a:t> notatserie </a:t>
            </a:r>
            <a:r>
              <a:rPr lang="nb-NO" sz="1400" dirty="0" err="1" smtClean="0"/>
              <a:t>nr</a:t>
            </a:r>
            <a:r>
              <a:rPr lang="nb-NO" sz="1400" dirty="0" smtClean="0"/>
              <a:t> 6/2013</a:t>
            </a:r>
            <a:endParaRPr lang="nb-NO" sz="1400" dirty="0"/>
          </a:p>
        </p:txBody>
      </p:sp>
      <p:sp>
        <p:nvSpPr>
          <p:cNvPr id="6" name="Ellipse 5"/>
          <p:cNvSpPr/>
          <p:nvPr/>
        </p:nvSpPr>
        <p:spPr>
          <a:xfrm>
            <a:off x="3995936" y="3356992"/>
            <a:ext cx="56440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Ellipse 8"/>
          <p:cNvSpPr/>
          <p:nvPr/>
        </p:nvSpPr>
        <p:spPr>
          <a:xfrm>
            <a:off x="8472088" y="3356992"/>
            <a:ext cx="56440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Ellipse 10"/>
          <p:cNvSpPr/>
          <p:nvPr/>
        </p:nvSpPr>
        <p:spPr>
          <a:xfrm>
            <a:off x="4067944" y="3861048"/>
            <a:ext cx="56440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/>
          <p:cNvSpPr/>
          <p:nvPr/>
        </p:nvSpPr>
        <p:spPr>
          <a:xfrm>
            <a:off x="8472088" y="3861048"/>
            <a:ext cx="56440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/>
          <p:cNvSpPr/>
          <p:nvPr/>
        </p:nvSpPr>
        <p:spPr>
          <a:xfrm>
            <a:off x="3635896" y="4252142"/>
            <a:ext cx="5616624" cy="4730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45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EB75-3FBC-4381-B677-EB711AAD9166}" type="slidenum">
              <a:rPr lang="nb-NO" smtClean="0"/>
              <a:t>8</a:t>
            </a:fld>
            <a:endParaRPr lang="nb-NO"/>
          </a:p>
        </p:txBody>
      </p:sp>
      <p:pic>
        <p:nvPicPr>
          <p:cNvPr id="3" name="Picture 4" descr="unio_horis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97748"/>
            <a:ext cx="12255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28600" y="142528"/>
            <a:ext cx="8686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Hva gir mest arbeidstilbud fra de uføre?</a:t>
            </a:r>
            <a:endParaRPr lang="nb-NO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838200" y="1124744"/>
            <a:ext cx="807720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FF3300"/>
              </a:buClr>
              <a:buBlip>
                <a:blip r:embed="rId3"/>
              </a:buBlip>
            </a:pP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Gammel ordning: 1 G (90.000 kr) uten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avkorting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ved siden av full uføretrygd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FF3300"/>
              </a:buClr>
              <a:buBlip>
                <a:blip r:embed="rId3"/>
              </a:buBlip>
            </a:pP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 ordning: 0,4 G (36.000 kr) uten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avkorting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(fribeløp konverterte 60.000 kr til og med 2018)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FF3300"/>
              </a:buClr>
              <a:buBlip>
                <a:blip r:embed="rId3"/>
              </a:buBlip>
            </a:pP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Fint med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sømløshet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men vi kan risikere å miste en del av arbeidstilbudet fra uføre med inntekt mellom 0,4 G og 1 G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>
                <a:srgbClr val="FF3300"/>
              </a:buClr>
              <a:buNone/>
            </a:pPr>
            <a:endParaRPr lang="nb-NO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Clr>
                <a:srgbClr val="FF3300"/>
              </a:buClr>
              <a:buNone/>
            </a:pP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ASDs klokkertro på økonomiske incentiver er her bytta ut med beinhard </a:t>
            </a:r>
            <a:r>
              <a:rPr lang="nb-NO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avkortingsmatematikk</a:t>
            </a:r>
            <a:endParaRPr lang="nb-NO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2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io_horis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244" y="144463"/>
            <a:ext cx="259238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forskerforbund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031" y="2881313"/>
            <a:ext cx="15922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F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538" y="4149080"/>
            <a:ext cx="966142" cy="135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logo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4" y="4310718"/>
            <a:ext cx="931863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pres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681" y="5730876"/>
            <a:ext cx="2266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Diakonforbundets logo med teks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531" y="5641976"/>
            <a:ext cx="194310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-38894" y="-336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sz="4400">
              <a:latin typeface="Arial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1004094" y="2449513"/>
            <a:ext cx="6985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00856" y="1296988"/>
            <a:ext cx="79930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b-NO" sz="3200">
                <a:latin typeface="Arial" charset="0"/>
              </a:rPr>
              <a:t>Hovedorganisasjonen</a:t>
            </a:r>
          </a:p>
          <a:p>
            <a:pPr algn="ctr" eaLnBrk="1" hangingPunct="1"/>
            <a:r>
              <a:rPr lang="nb-NO" sz="3200">
                <a:latin typeface="Arial" charset="0"/>
              </a:rPr>
              <a:t>for universitets- og høyskoleutdannede</a:t>
            </a:r>
          </a:p>
        </p:txBody>
      </p:sp>
      <p:pic>
        <p:nvPicPr>
          <p:cNvPr id="15" name="Picture 1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203" y="4968876"/>
            <a:ext cx="39846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732786" y="5329238"/>
            <a:ext cx="1871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sz="1000" dirty="0">
                <a:latin typeface="Arial" charset="0"/>
              </a:rPr>
              <a:t>Skatterevisorenes forening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 rot="1881394">
            <a:off x="6404769" y="554038"/>
            <a:ext cx="27781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nb-N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sz="3200" b="1" dirty="0">
                <a:solidFill>
                  <a:srgbClr val="FF0000"/>
                </a:solidFill>
              </a:rPr>
              <a:t>Over </a:t>
            </a:r>
            <a:r>
              <a:rPr lang="nb-NO" sz="3200" b="1" dirty="0" smtClean="0">
                <a:solidFill>
                  <a:srgbClr val="FF0000"/>
                </a:solidFill>
              </a:rPr>
              <a:t>330.000 </a:t>
            </a:r>
            <a:r>
              <a:rPr lang="nb-NO" sz="3200" b="1" dirty="0">
                <a:solidFill>
                  <a:srgbClr val="FF0000"/>
                </a:solidFill>
              </a:rPr>
              <a:t>medlemmer!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9" name="Picture 21" descr="log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994" y="5697538"/>
            <a:ext cx="12668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logo_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" y="2881313"/>
            <a:ext cx="263207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Plassholder for lysbildenumm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EB75-3FBC-4381-B677-EB711AAD9166}" type="slidenum">
              <a:rPr lang="nb-NO" smtClean="0"/>
              <a:t>9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965454"/>
            <a:ext cx="1004237" cy="69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Bilde 22" descr="http://www.ys.no/kunder/ys/mm.nsf/lupgraphics/radiografenes%20logo.jpg/$file/radiografenes%20logo.jpg">
            <a:hlinkClick r:id="rId12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365104"/>
            <a:ext cx="969615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http://www.ys.no/kunder/ys/mm.nsf/lupGraphics/Dnmfs%20logo.jpg/$file/Dnmfs%20logo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930" y="4149080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923" y="2744923"/>
            <a:ext cx="1368153" cy="1368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663</Words>
  <Application>Microsoft Office PowerPoint</Application>
  <PresentationFormat>Skjermfremvisning (4:3)</PresentationFormat>
  <Paragraphs>77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Orskau</dc:creator>
  <cp:lastModifiedBy>Erik Orskaug</cp:lastModifiedBy>
  <cp:revision>235</cp:revision>
  <cp:lastPrinted>2015-10-13T09:48:53Z</cp:lastPrinted>
  <dcterms:created xsi:type="dcterms:W3CDTF">2014-01-16T10:07:09Z</dcterms:created>
  <dcterms:modified xsi:type="dcterms:W3CDTF">2015-10-14T11:11:20Z</dcterms:modified>
</cp:coreProperties>
</file>